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6858000" cx="9144000"/>
  <p:notesSz cx="6858000" cy="9144000"/>
  <p:embeddedFontLst>
    <p:embeddedFont>
      <p:font typeface="Roboto"/>
      <p:regular r:id="rId25"/>
      <p:bold r:id="rId26"/>
      <p:italic r:id="rId27"/>
      <p:boldItalic r:id="rId28"/>
    </p:embeddedFont>
    <p:embeddedFont>
      <p:font typeface="Comfortaa"/>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1" roundtripDataSignature="AMtx7miOZc5h7RTon981btfM9i6bkV5n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E8AA4E-D688-48C7-8283-59374386FE25}">
  <a:tblStyle styleId="{FFE8AA4E-D688-48C7-8283-59374386FE2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Comfortaa-regular.fntdata"/><Relationship Id="rId7" Type="http://schemas.openxmlformats.org/officeDocument/2006/relationships/slide" Target="slides/slide1.xml"/><Relationship Id="rId8" Type="http://schemas.openxmlformats.org/officeDocument/2006/relationships/slide" Target="slides/slide2.xml"/><Relationship Id="rId31" Type="http://customschemas.google.com/relationships/presentationmetadata" Target="metadata"/><Relationship Id="rId30" Type="http://schemas.openxmlformats.org/officeDocument/2006/relationships/font" Target="fonts/Comfortaa-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5a61e6ae0b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template slide</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52" name="Google Shape;52;g15a61e6ae0b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9338af2bc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Add pictures of ordered parts.</a:t>
            </a:r>
            <a:endParaRPr/>
          </a:p>
        </p:txBody>
      </p:sp>
      <p:sp>
        <p:nvSpPr>
          <p:cNvPr id="179" name="Google Shape;179;g1f9338af2bc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173c756cc7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Add pictures of ordered parts.</a:t>
            </a:r>
            <a:endParaRPr/>
          </a:p>
        </p:txBody>
      </p:sp>
      <p:sp>
        <p:nvSpPr>
          <p:cNvPr id="191" name="Google Shape;191;g2173c756cc7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fc3d639ae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1fc3d639ae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0ffd40688f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20ffd40688f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590f367b41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Transmitter, connects to and plays a 1000Hz sine wave to a specified Bluetooth Speaker. Has some noise. Receiver does not have an output from the DAC yet, but connects to a phone and shows in the code that it is processing the audio. LCD code is able to select a speaker name from the available speakers, just does not connect to that speaker yet.</a:t>
            </a:r>
            <a:endParaRPr/>
          </a:p>
        </p:txBody>
      </p:sp>
      <p:sp>
        <p:nvSpPr>
          <p:cNvPr id="216" name="Google Shape;216;g1590f367b41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2b5e49f0de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12b5e49f0d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See the Bluetooth connection is made between the ESP32 and my iPhone. Show what the connection name would be for someone connecting to the equalizer.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231" name="Google Shape;23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069a659c10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Antonio has started validating his voltages with the E-Load. Has completed 3.3V. I just got the Receiver and Transmitter working yesterday, so next step would be to do validation for bluetooth this next 2 weeks.</a:t>
            </a:r>
            <a:endParaRPr/>
          </a:p>
        </p:txBody>
      </p:sp>
      <p:sp>
        <p:nvSpPr>
          <p:cNvPr id="247" name="Google Shape;247;g2069a659c10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5a61e6ae0b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15a61e6ae0b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AutoNum type="arabicParenR"/>
            </a:pPr>
            <a:r>
              <a:rPr lang="en-US">
                <a:solidFill>
                  <a:schemeClr val="dk1"/>
                </a:solidFill>
              </a:rPr>
              <a:t>Talk about what an equalizer is</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arenR"/>
            </a:pPr>
            <a:r>
              <a:rPr lang="en-US">
                <a:solidFill>
                  <a:schemeClr val="dk1"/>
                </a:solidFill>
              </a:rPr>
              <a:t>Problem Statement about equalizers</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61" name="Google Shape;6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 name="Google Shape;6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fbc7a9588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1fbc7a9588c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Nathan had to make his PCB smaller, which pushed back his design to be ordered. It was ordered on Tuesday. Nicole and Antonio are currently working on integrating our code together for the LCD and Bluetooth Transmitter. I am going to start on Validation for Bluetooth these next two weeks. Antonio has started validation for his output voltage levels. Nicole will start validation of Bluetooth.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75f267dc7b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US"/>
              <a:t>ESP32 LCD Code:</a:t>
            </a:r>
            <a:endParaRPr b="1"/>
          </a:p>
          <a:p>
            <a:pPr indent="-298450" lvl="0" marL="457200" rtl="0" algn="l">
              <a:lnSpc>
                <a:spcPct val="100000"/>
              </a:lnSpc>
              <a:spcBef>
                <a:spcPts val="0"/>
              </a:spcBef>
              <a:spcAft>
                <a:spcPts val="0"/>
              </a:spcAft>
              <a:buSzPts val="1100"/>
              <a:buChar char="-"/>
            </a:pPr>
            <a:r>
              <a:rPr lang="en-US"/>
              <a:t>Hello World!</a:t>
            </a:r>
            <a:endParaRPr/>
          </a:p>
          <a:p>
            <a:pPr indent="-298450" lvl="0" marL="457200" rtl="0" algn="l">
              <a:lnSpc>
                <a:spcPct val="100000"/>
              </a:lnSpc>
              <a:spcBef>
                <a:spcPts val="0"/>
              </a:spcBef>
              <a:spcAft>
                <a:spcPts val="0"/>
              </a:spcAft>
              <a:buSzPts val="1100"/>
              <a:buChar char="-"/>
            </a:pPr>
            <a:r>
              <a:rPr lang="en-US"/>
              <a:t>Address Mapping for new SunFounder LCD</a:t>
            </a:r>
            <a:endParaRPr/>
          </a:p>
          <a:p>
            <a:pPr indent="-298450" lvl="0" marL="457200" rtl="0" algn="l">
              <a:lnSpc>
                <a:spcPct val="100000"/>
              </a:lnSpc>
              <a:spcBef>
                <a:spcPts val="0"/>
              </a:spcBef>
              <a:spcAft>
                <a:spcPts val="0"/>
              </a:spcAft>
              <a:buSzPts val="1100"/>
              <a:buChar char="-"/>
            </a:pPr>
            <a:r>
              <a:rPr lang="en-US"/>
              <a:t>Function Setting</a:t>
            </a:r>
            <a:endParaRPr/>
          </a:p>
          <a:p>
            <a:pPr indent="-298450" lvl="0" marL="457200" rtl="0" algn="l">
              <a:lnSpc>
                <a:spcPct val="100000"/>
              </a:lnSpc>
              <a:spcBef>
                <a:spcPts val="0"/>
              </a:spcBef>
              <a:spcAft>
                <a:spcPts val="0"/>
              </a:spcAft>
              <a:buSzPts val="1100"/>
              <a:buChar char="-"/>
            </a:pPr>
            <a:r>
              <a:rPr lang="en-US"/>
              <a:t>Digital Read on ESP32</a:t>
            </a:r>
            <a:endParaRPr/>
          </a:p>
          <a:p>
            <a:pPr indent="-298450" lvl="0" marL="457200" rtl="0" algn="l">
              <a:lnSpc>
                <a:spcPct val="100000"/>
              </a:lnSpc>
              <a:spcBef>
                <a:spcPts val="0"/>
              </a:spcBef>
              <a:spcAft>
                <a:spcPts val="0"/>
              </a:spcAft>
              <a:buSzPts val="1100"/>
              <a:buChar char="-"/>
            </a:pPr>
            <a:r>
              <a:rPr lang="en-US"/>
              <a:t>UP, DOWN buttons with movable cursor</a:t>
            </a:r>
            <a:endParaRPr/>
          </a:p>
          <a:p>
            <a:pPr indent="-298450" lvl="0" marL="457200" rtl="0" algn="l">
              <a:lnSpc>
                <a:spcPct val="100000"/>
              </a:lnSpc>
              <a:spcBef>
                <a:spcPts val="0"/>
              </a:spcBef>
              <a:spcAft>
                <a:spcPts val="0"/>
              </a:spcAft>
              <a:buSzPts val="1100"/>
              <a:buChar char="-"/>
            </a:pPr>
            <a:r>
              <a:rPr lang="en-US"/>
              <a:t>Iteration through char name</a:t>
            </a:r>
            <a:endParaRPr/>
          </a:p>
          <a:p>
            <a:pPr indent="-298450" lvl="0" marL="457200" rtl="0" algn="l">
              <a:lnSpc>
                <a:spcPct val="100000"/>
              </a:lnSpc>
              <a:spcBef>
                <a:spcPts val="0"/>
              </a:spcBef>
              <a:spcAft>
                <a:spcPts val="0"/>
              </a:spcAft>
              <a:buSzPts val="1100"/>
              <a:buChar char="-"/>
            </a:pPr>
            <a:r>
              <a:rPr lang="en-US"/>
              <a:t>SELECT button implementation ~ infinite loop fixed</a:t>
            </a:r>
            <a:endParaRPr/>
          </a:p>
          <a:p>
            <a:pPr indent="-298450" lvl="0" marL="457200" rtl="0" algn="l">
              <a:spcBef>
                <a:spcPts val="0"/>
              </a:spcBef>
              <a:spcAft>
                <a:spcPts val="0"/>
              </a:spcAft>
              <a:buSzPts val="1100"/>
              <a:buChar char="-"/>
            </a:pPr>
            <a:r>
              <a:rPr lang="en-US">
                <a:solidFill>
                  <a:schemeClr val="dk1"/>
                </a:solidFill>
              </a:rPr>
              <a:t>*Scroll Down Menu + displaying more than 4 receivers</a:t>
            </a:r>
            <a:endParaRPr>
              <a:solidFill>
                <a:schemeClr val="dk1"/>
              </a:solidFill>
            </a:endParaRPr>
          </a:p>
          <a:p>
            <a:pPr indent="0" lvl="0" marL="0" rtl="0" algn="l">
              <a:spcBef>
                <a:spcPts val="0"/>
              </a:spcBef>
              <a:spcAft>
                <a:spcPts val="0"/>
              </a:spcAft>
              <a:buNone/>
            </a:pPr>
            <a:r>
              <a:rPr b="1" lang="en-US">
                <a:solidFill>
                  <a:schemeClr val="dk1"/>
                </a:solidFill>
              </a:rPr>
              <a:t>Order Parts</a:t>
            </a:r>
            <a:endParaRPr b="1">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done</a:t>
            </a:r>
            <a:endParaRPr>
              <a:solidFill>
                <a:schemeClr val="dk1"/>
              </a:solidFill>
            </a:endParaRPr>
          </a:p>
        </p:txBody>
      </p:sp>
      <p:sp>
        <p:nvSpPr>
          <p:cNvPr id="124" name="Google Shape;124;g175f267dc7b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75f267dc7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5.03V at 25mA</a:t>
            </a:r>
            <a:endParaRPr/>
          </a:p>
          <a:p>
            <a:pPr indent="0" lvl="0" marL="0" rtl="0" algn="l">
              <a:lnSpc>
                <a:spcPct val="100000"/>
              </a:lnSpc>
              <a:spcBef>
                <a:spcPts val="0"/>
              </a:spcBef>
              <a:spcAft>
                <a:spcPts val="0"/>
              </a:spcAft>
              <a:buSzPts val="1100"/>
              <a:buNone/>
            </a:pPr>
            <a:r>
              <a:t/>
            </a:r>
            <a:endParaRPr/>
          </a:p>
        </p:txBody>
      </p:sp>
      <p:sp>
        <p:nvSpPr>
          <p:cNvPr id="131" name="Google Shape;131;g175f267dc7b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f9338af2bc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5.03V at 25mA load</a:t>
            </a:r>
            <a:endParaRPr/>
          </a:p>
          <a:p>
            <a:pPr indent="0" lvl="0" marL="0" rtl="0" algn="l">
              <a:lnSpc>
                <a:spcPct val="100000"/>
              </a:lnSpc>
              <a:spcBef>
                <a:spcPts val="0"/>
              </a:spcBef>
              <a:spcAft>
                <a:spcPts val="0"/>
              </a:spcAft>
              <a:buSzPts val="1100"/>
              <a:buNone/>
            </a:pPr>
            <a:r>
              <a:t/>
            </a:r>
            <a:endParaRPr/>
          </a:p>
        </p:txBody>
      </p:sp>
      <p:sp>
        <p:nvSpPr>
          <p:cNvPr id="142" name="Google Shape;142;g1f9338af2bc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f9338af2bc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5.01V at 52mA load</a:t>
            </a:r>
            <a:endParaRPr/>
          </a:p>
          <a:p>
            <a:pPr indent="0" lvl="0" marL="0" rtl="0" algn="l">
              <a:lnSpc>
                <a:spcPct val="100000"/>
              </a:lnSpc>
              <a:spcBef>
                <a:spcPts val="0"/>
              </a:spcBef>
              <a:spcAft>
                <a:spcPts val="0"/>
              </a:spcAft>
              <a:buSzPts val="1100"/>
              <a:buNone/>
            </a:pPr>
            <a:r>
              <a:t/>
            </a:r>
            <a:endParaRPr/>
          </a:p>
        </p:txBody>
      </p:sp>
      <p:sp>
        <p:nvSpPr>
          <p:cNvPr id="154" name="Google Shape;154;g1f9338af2bc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f9338af2bc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3.32V at 500mA load</a:t>
            </a:r>
            <a:endParaRPr/>
          </a:p>
          <a:p>
            <a:pPr indent="0" lvl="0" marL="0" rtl="0" algn="l">
              <a:lnSpc>
                <a:spcPct val="100000"/>
              </a:lnSpc>
              <a:spcBef>
                <a:spcPts val="0"/>
              </a:spcBef>
              <a:spcAft>
                <a:spcPts val="0"/>
              </a:spcAft>
              <a:buSzPts val="1100"/>
              <a:buNone/>
            </a:pPr>
            <a:r>
              <a:t/>
            </a:r>
            <a:endParaRPr/>
          </a:p>
        </p:txBody>
      </p:sp>
      <p:sp>
        <p:nvSpPr>
          <p:cNvPr id="167" name="Google Shape;167;g1f9338af2bc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9"/>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lnSpc>
                <a:spcPct val="100000"/>
              </a:lnSpc>
              <a:spcBef>
                <a:spcPts val="0"/>
              </a:spcBef>
              <a:spcAft>
                <a:spcPts val="0"/>
              </a:spcAft>
              <a:buClr>
                <a:schemeClr val="lt1"/>
              </a:buClr>
              <a:buSzPts val="3600"/>
              <a:buFont typeface="Arial"/>
              <a:buNone/>
              <a:defRPr b="1"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9"/>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560"/>
              </a:spcBef>
              <a:spcAft>
                <a:spcPts val="0"/>
              </a:spcAft>
              <a:buClr>
                <a:srgbClr val="FFFFFF"/>
              </a:buClr>
              <a:buSzPts val="2800"/>
              <a:buNone/>
              <a:defRPr sz="2800">
                <a:solidFill>
                  <a:srgbClr val="FFFFFF"/>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10"/>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0"/>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3" name="Google Shape;23;p10"/>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4" name="Shape 24"/>
        <p:cNvGrpSpPr/>
        <p:nvPr/>
      </p:nvGrpSpPr>
      <p:grpSpPr>
        <a:xfrm>
          <a:off x="0" y="0"/>
          <a:ext cx="0" cy="0"/>
          <a:chOff x="0" y="0"/>
          <a:chExt cx="0" cy="0"/>
        </a:xfrm>
      </p:grpSpPr>
      <p:sp>
        <p:nvSpPr>
          <p:cNvPr id="25" name="Google Shape;25;p11"/>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6" name="Google Shape;26;p11"/>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7" name="Google Shape;27;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11"/>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3200"/>
              <a:buFont typeface="Arial"/>
              <a:buNone/>
              <a:defRPr b="1"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12"/>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000"/>
              <a:buFont typeface="Arial"/>
              <a:buNone/>
              <a:defRPr b="1"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6" name="Shape 36"/>
        <p:cNvGrpSpPr/>
        <p:nvPr/>
      </p:nvGrpSpPr>
      <p:grpSpPr>
        <a:xfrm>
          <a:off x="0" y="0"/>
          <a:ext cx="0" cy="0"/>
          <a:chOff x="0" y="0"/>
          <a:chExt cx="0" cy="0"/>
        </a:xfrm>
      </p:grpSpPr>
      <p:sp>
        <p:nvSpPr>
          <p:cNvPr id="37" name="Google Shape;37;p13"/>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Arial"/>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3"/>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b="1" sz="28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39" name="Google Shape;39;p13"/>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0" name="Google Shape;40;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3" name="Shape 43"/>
        <p:cNvGrpSpPr/>
        <p:nvPr/>
      </p:nvGrpSpPr>
      <p:grpSpPr>
        <a:xfrm>
          <a:off x="0" y="0"/>
          <a:ext cx="0" cy="0"/>
          <a:chOff x="0" y="0"/>
          <a:chExt cx="0" cy="0"/>
        </a:xfrm>
      </p:grpSpPr>
      <p:sp>
        <p:nvSpPr>
          <p:cNvPr id="44" name="Google Shape;44;p14"/>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1800"/>
              <a:buFont typeface="Arial"/>
              <a:buNone/>
              <a:defRPr b="1"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4"/>
          <p:cNvSpPr/>
          <p:nvPr>
            <p:ph idx="2" type="pic"/>
          </p:nvPr>
        </p:nvSpPr>
        <p:spPr>
          <a:xfrm>
            <a:off x="3200400" y="1196430"/>
            <a:ext cx="5486400" cy="4850287"/>
          </a:xfrm>
          <a:prstGeom prst="rect">
            <a:avLst/>
          </a:prstGeom>
          <a:noFill/>
          <a:ln>
            <a:noFill/>
          </a:ln>
        </p:spPr>
      </p:sp>
      <p:sp>
        <p:nvSpPr>
          <p:cNvPr id="46" name="Google Shape;46;p14"/>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7" name="Google Shape;47;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g15a61e6ae0b_0_1"/>
          <p:cNvSpPr txBox="1"/>
          <p:nvPr>
            <p:ph type="ctrTitle"/>
          </p:nvPr>
        </p:nvSpPr>
        <p:spPr>
          <a:xfrm>
            <a:off x="3462375" y="2910625"/>
            <a:ext cx="5513100" cy="2880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100000"/>
              <a:buFont typeface="Arial"/>
              <a:buNone/>
            </a:pPr>
            <a:r>
              <a:t/>
            </a:r>
            <a:endParaRPr/>
          </a:p>
          <a:p>
            <a:pPr indent="0" lvl="0" marL="0" rtl="0" algn="r">
              <a:lnSpc>
                <a:spcPct val="100000"/>
              </a:lnSpc>
              <a:spcBef>
                <a:spcPts val="0"/>
              </a:spcBef>
              <a:spcAft>
                <a:spcPts val="0"/>
              </a:spcAft>
              <a:buClr>
                <a:schemeClr val="lt1"/>
              </a:buClr>
              <a:buSzPct val="100000"/>
              <a:buFont typeface="Arial"/>
              <a:buNone/>
            </a:pPr>
            <a:r>
              <a:t/>
            </a:r>
            <a:endParaRPr/>
          </a:p>
          <a:p>
            <a:pPr indent="0" lvl="0" marL="0" rtl="0" algn="r">
              <a:lnSpc>
                <a:spcPct val="100000"/>
              </a:lnSpc>
              <a:spcBef>
                <a:spcPts val="0"/>
              </a:spcBef>
              <a:spcAft>
                <a:spcPts val="0"/>
              </a:spcAft>
              <a:buClr>
                <a:schemeClr val="lt1"/>
              </a:buClr>
              <a:buSzPct val="100000"/>
              <a:buFont typeface="Arial"/>
              <a:buNone/>
            </a:pPr>
            <a:r>
              <a:t/>
            </a:r>
            <a:endParaRPr/>
          </a:p>
          <a:p>
            <a:pPr indent="0" lvl="0" marL="0" rtl="0" algn="l">
              <a:lnSpc>
                <a:spcPct val="100000"/>
              </a:lnSpc>
              <a:spcBef>
                <a:spcPts val="0"/>
              </a:spcBef>
              <a:spcAft>
                <a:spcPts val="0"/>
              </a:spcAft>
              <a:buClr>
                <a:schemeClr val="lt1"/>
              </a:buClr>
              <a:buSzPct val="100000"/>
              <a:buFont typeface="Arial"/>
              <a:buNone/>
            </a:pPr>
            <a:r>
              <a:t/>
            </a:r>
            <a:endParaRPr/>
          </a:p>
          <a:p>
            <a:pPr indent="0" lvl="0" marL="0" rtl="0" algn="r">
              <a:lnSpc>
                <a:spcPct val="100000"/>
              </a:lnSpc>
              <a:spcBef>
                <a:spcPts val="0"/>
              </a:spcBef>
              <a:spcAft>
                <a:spcPts val="0"/>
              </a:spcAft>
              <a:buClr>
                <a:schemeClr val="lt1"/>
              </a:buClr>
              <a:buSzPct val="114082"/>
              <a:buFont typeface="Arial"/>
              <a:buNone/>
            </a:pPr>
            <a:r>
              <a:rPr lang="en-US" sz="3155"/>
              <a:t>Status Update #4</a:t>
            </a:r>
            <a:endParaRPr sz="3155"/>
          </a:p>
          <a:p>
            <a:pPr indent="0" lvl="0" marL="0" rtl="0" algn="r">
              <a:lnSpc>
                <a:spcPct val="100000"/>
              </a:lnSpc>
              <a:spcBef>
                <a:spcPts val="0"/>
              </a:spcBef>
              <a:spcAft>
                <a:spcPts val="0"/>
              </a:spcAft>
              <a:buClr>
                <a:schemeClr val="lt1"/>
              </a:buClr>
              <a:buSzPct val="114082"/>
              <a:buFont typeface="Arial"/>
              <a:buNone/>
            </a:pPr>
            <a:r>
              <a:t/>
            </a:r>
            <a:endParaRPr sz="3155"/>
          </a:p>
          <a:p>
            <a:pPr indent="0" lvl="0" marL="0" rtl="0" algn="r">
              <a:lnSpc>
                <a:spcPct val="100000"/>
              </a:lnSpc>
              <a:spcBef>
                <a:spcPts val="0"/>
              </a:spcBef>
              <a:spcAft>
                <a:spcPts val="0"/>
              </a:spcAft>
              <a:buClr>
                <a:schemeClr val="lt1"/>
              </a:buClr>
              <a:buSzPct val="114082"/>
              <a:buFont typeface="Arial"/>
              <a:buNone/>
            </a:pPr>
            <a:r>
              <a:t/>
            </a:r>
            <a:endParaRPr sz="3155"/>
          </a:p>
          <a:p>
            <a:pPr indent="0" lvl="0" marL="0" rtl="0" algn="r">
              <a:lnSpc>
                <a:spcPct val="100000"/>
              </a:lnSpc>
              <a:spcBef>
                <a:spcPts val="0"/>
              </a:spcBef>
              <a:spcAft>
                <a:spcPts val="0"/>
              </a:spcAft>
              <a:buClr>
                <a:schemeClr val="lt1"/>
              </a:buClr>
              <a:buSzPct val="114082"/>
              <a:buFont typeface="Arial"/>
              <a:buNone/>
            </a:pPr>
            <a:r>
              <a:t/>
            </a:r>
            <a:endParaRPr sz="3155"/>
          </a:p>
          <a:p>
            <a:pPr indent="0" lvl="0" marL="0" rtl="0" algn="r">
              <a:lnSpc>
                <a:spcPct val="100000"/>
              </a:lnSpc>
              <a:spcBef>
                <a:spcPts val="0"/>
              </a:spcBef>
              <a:spcAft>
                <a:spcPts val="0"/>
              </a:spcAft>
              <a:buClr>
                <a:schemeClr val="lt1"/>
              </a:buClr>
              <a:buSzPct val="114082"/>
              <a:buFont typeface="Arial"/>
              <a:buNone/>
            </a:pPr>
            <a:r>
              <a:rPr lang="en-US" sz="3155"/>
              <a:t>Sponsor: Max Lesser</a:t>
            </a:r>
            <a:endParaRPr sz="3155"/>
          </a:p>
          <a:p>
            <a:pPr indent="0" lvl="0" marL="0" rtl="0" algn="r">
              <a:lnSpc>
                <a:spcPct val="100000"/>
              </a:lnSpc>
              <a:spcBef>
                <a:spcPts val="0"/>
              </a:spcBef>
              <a:spcAft>
                <a:spcPts val="0"/>
              </a:spcAft>
              <a:buClr>
                <a:schemeClr val="lt1"/>
              </a:buClr>
              <a:buSzPct val="114082"/>
              <a:buFont typeface="Arial"/>
              <a:buNone/>
            </a:pPr>
            <a:r>
              <a:rPr lang="en-US" sz="3155"/>
              <a:t>TA: Dalton W. Cyr</a:t>
            </a:r>
            <a:endParaRPr sz="3155"/>
          </a:p>
        </p:txBody>
      </p:sp>
      <p:pic>
        <p:nvPicPr>
          <p:cNvPr descr="DLCOE_logo_HWHT.png" id="55" name="Google Shape;55;g15a61e6ae0b_0_1"/>
          <p:cNvPicPr preferRelativeResize="0"/>
          <p:nvPr/>
        </p:nvPicPr>
        <p:blipFill rotWithShape="1">
          <a:blip r:embed="rId3">
            <a:alphaModFix/>
          </a:blip>
          <a:srcRect b="0" l="0" r="0" t="0"/>
          <a:stretch/>
        </p:blipFill>
        <p:spPr>
          <a:xfrm>
            <a:off x="5344000" y="1105318"/>
            <a:ext cx="3114199" cy="525774"/>
          </a:xfrm>
          <a:prstGeom prst="rect">
            <a:avLst/>
          </a:prstGeom>
          <a:noFill/>
          <a:ln>
            <a:noFill/>
          </a:ln>
        </p:spPr>
      </p:pic>
      <p:pic>
        <p:nvPicPr>
          <p:cNvPr id="56" name="Google Shape;56;g15a61e6ae0b_0_1"/>
          <p:cNvPicPr preferRelativeResize="0"/>
          <p:nvPr/>
        </p:nvPicPr>
        <p:blipFill rotWithShape="1">
          <a:blip r:embed="rId4">
            <a:alphaModFix/>
          </a:blip>
          <a:srcRect b="-950" l="2706" r="30461" t="950"/>
          <a:stretch/>
        </p:blipFill>
        <p:spPr>
          <a:xfrm>
            <a:off x="0" y="25"/>
            <a:ext cx="5413800" cy="5400000"/>
          </a:xfrm>
          <a:prstGeom prst="diagStripe">
            <a:avLst>
              <a:gd fmla="val 28946" name="adj"/>
            </a:avLst>
          </a:prstGeom>
          <a:noFill/>
          <a:ln>
            <a:noFill/>
          </a:ln>
        </p:spPr>
      </p:pic>
      <p:sp>
        <p:nvSpPr>
          <p:cNvPr id="57" name="Google Shape;57;g15a61e6ae0b_0_1"/>
          <p:cNvSpPr txBox="1"/>
          <p:nvPr/>
        </p:nvSpPr>
        <p:spPr>
          <a:xfrm>
            <a:off x="2710625" y="2671025"/>
            <a:ext cx="6246600" cy="1293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chemeClr val="lt1"/>
              </a:buClr>
              <a:buSzPts val="3600"/>
              <a:buFont typeface="Arial"/>
              <a:buNone/>
            </a:pPr>
            <a:r>
              <a:rPr b="1" i="0" lang="en-US" sz="3600" u="none" cap="none" strike="noStrike">
                <a:solidFill>
                  <a:schemeClr val="lt1"/>
                </a:solidFill>
                <a:latin typeface="Arial"/>
                <a:ea typeface="Arial"/>
                <a:cs typeface="Arial"/>
                <a:sym typeface="Arial"/>
              </a:rPr>
              <a:t>Team 6: GrAPE (Graphic Analog Portable Equalizer)</a:t>
            </a:r>
            <a:endParaRPr b="1" i="0" sz="3600" u="none" cap="none" strike="noStrike">
              <a:solidFill>
                <a:schemeClr val="lt1"/>
              </a:solidFill>
              <a:latin typeface="Arial"/>
              <a:ea typeface="Arial"/>
              <a:cs typeface="Arial"/>
              <a:sym typeface="Arial"/>
            </a:endParaRPr>
          </a:p>
        </p:txBody>
      </p:sp>
      <p:sp>
        <p:nvSpPr>
          <p:cNvPr id="58" name="Google Shape;58;g15a61e6ae0b_0_1"/>
          <p:cNvSpPr txBox="1"/>
          <p:nvPr/>
        </p:nvSpPr>
        <p:spPr>
          <a:xfrm>
            <a:off x="214625" y="5216400"/>
            <a:ext cx="3564600" cy="15492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chemeClr val="lt1"/>
              </a:buClr>
              <a:buSzPts val="3599"/>
              <a:buFont typeface="Arial"/>
              <a:buNone/>
            </a:pPr>
            <a:r>
              <a:rPr b="1" i="0" lang="en-US" sz="2955" u="none" cap="none" strike="noStrike">
                <a:solidFill>
                  <a:schemeClr val="lt1"/>
                </a:solidFill>
                <a:latin typeface="Arial"/>
                <a:ea typeface="Arial"/>
                <a:cs typeface="Arial"/>
                <a:sym typeface="Arial"/>
              </a:rPr>
              <a:t>Antonio Cardona</a:t>
            </a:r>
            <a:endParaRPr b="1" i="0" sz="2955"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3599"/>
              <a:buFont typeface="Arial"/>
              <a:buNone/>
            </a:pPr>
            <a:r>
              <a:rPr b="1" i="0" lang="en-US" sz="2955" u="none" cap="none" strike="noStrike">
                <a:solidFill>
                  <a:schemeClr val="lt1"/>
                </a:solidFill>
                <a:latin typeface="Arial"/>
                <a:ea typeface="Arial"/>
                <a:cs typeface="Arial"/>
                <a:sym typeface="Arial"/>
              </a:rPr>
              <a:t>Nathan Finley</a:t>
            </a:r>
            <a:endParaRPr b="1" i="0" sz="2955"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3599"/>
              <a:buFont typeface="Arial"/>
              <a:buNone/>
            </a:pPr>
            <a:r>
              <a:rPr b="1" i="0" lang="en-US" sz="2955" u="none" cap="none" strike="noStrike">
                <a:solidFill>
                  <a:schemeClr val="lt1"/>
                </a:solidFill>
                <a:latin typeface="Arial"/>
                <a:ea typeface="Arial"/>
                <a:cs typeface="Arial"/>
                <a:sym typeface="Arial"/>
              </a:rPr>
              <a:t>Nicole LoGiudice</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1f9338af2bc_0_23"/>
          <p:cNvSpPr txBox="1"/>
          <p:nvPr/>
        </p:nvSpPr>
        <p:spPr>
          <a:xfrm>
            <a:off x="531300" y="822625"/>
            <a:ext cx="8081400" cy="8037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3200"/>
              <a:buFont typeface="Arial"/>
              <a:buNone/>
            </a:pPr>
            <a:r>
              <a:rPr b="1" lang="en-US" sz="3200"/>
              <a:t>Line Regulation Test @ 504mA Load</a:t>
            </a:r>
            <a:endParaRPr b="1" i="0" sz="2980" u="none" cap="none" strike="noStrike">
              <a:solidFill>
                <a:srgbClr val="000000"/>
              </a:solidFill>
              <a:latin typeface="Arial"/>
              <a:ea typeface="Arial"/>
              <a:cs typeface="Arial"/>
              <a:sym typeface="Arial"/>
            </a:endParaRPr>
          </a:p>
        </p:txBody>
      </p:sp>
      <p:sp>
        <p:nvSpPr>
          <p:cNvPr id="182" name="Google Shape;182;g1f9338af2bc_0_23"/>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sp>
        <p:nvSpPr>
          <p:cNvPr id="183" name="Google Shape;183;g1f9338af2bc_0_23"/>
          <p:cNvSpPr txBox="1"/>
          <p:nvPr/>
        </p:nvSpPr>
        <p:spPr>
          <a:xfrm>
            <a:off x="2769750" y="1803200"/>
            <a:ext cx="36045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Buck-Boost Converter (+3.30V)</a:t>
            </a:r>
            <a:endParaRPr b="1" sz="1800"/>
          </a:p>
        </p:txBody>
      </p:sp>
      <p:sp>
        <p:nvSpPr>
          <p:cNvPr id="184" name="Google Shape;184;g1f9338af2bc_0_23"/>
          <p:cNvSpPr txBox="1"/>
          <p:nvPr/>
        </p:nvSpPr>
        <p:spPr>
          <a:xfrm>
            <a:off x="5348100" y="6218925"/>
            <a:ext cx="379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Expected Current Load of 500mA for ESP32</a:t>
            </a:r>
            <a:endParaRPr/>
          </a:p>
        </p:txBody>
      </p:sp>
      <p:sp>
        <p:nvSpPr>
          <p:cNvPr id="185" name="Google Shape;185;g1f9338af2bc_0_23"/>
          <p:cNvSpPr txBox="1"/>
          <p:nvPr/>
        </p:nvSpPr>
        <p:spPr>
          <a:xfrm>
            <a:off x="5348100" y="5914125"/>
            <a:ext cx="36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Li-ion Battery Voltage Range: 2.4V - 4.28V</a:t>
            </a:r>
            <a:endParaRPr/>
          </a:p>
        </p:txBody>
      </p:sp>
      <p:pic>
        <p:nvPicPr>
          <p:cNvPr id="186" name="Google Shape;186;g1f9338af2bc_0_23"/>
          <p:cNvPicPr preferRelativeResize="0"/>
          <p:nvPr/>
        </p:nvPicPr>
        <p:blipFill rotWithShape="1">
          <a:blip r:embed="rId3">
            <a:alphaModFix/>
          </a:blip>
          <a:srcRect b="1990" l="0" r="0" t="6684"/>
          <a:stretch/>
        </p:blipFill>
        <p:spPr>
          <a:xfrm>
            <a:off x="685175" y="2929525"/>
            <a:ext cx="2085651" cy="2642250"/>
          </a:xfrm>
          <a:prstGeom prst="rect">
            <a:avLst/>
          </a:prstGeom>
          <a:noFill/>
          <a:ln>
            <a:noFill/>
          </a:ln>
        </p:spPr>
      </p:pic>
      <p:pic>
        <p:nvPicPr>
          <p:cNvPr id="187" name="Google Shape;187;g1f9338af2bc_0_23" title="Chart"/>
          <p:cNvPicPr preferRelativeResize="0"/>
          <p:nvPr/>
        </p:nvPicPr>
        <p:blipFill>
          <a:blip r:embed="rId4">
            <a:alphaModFix/>
          </a:blip>
          <a:stretch>
            <a:fillRect/>
          </a:stretch>
        </p:blipFill>
        <p:spPr>
          <a:xfrm>
            <a:off x="3380426" y="2417300"/>
            <a:ext cx="5408775" cy="3344426"/>
          </a:xfrm>
          <a:prstGeom prst="rect">
            <a:avLst/>
          </a:prstGeom>
          <a:noFill/>
          <a:ln>
            <a:noFill/>
          </a:ln>
        </p:spPr>
      </p:pic>
      <p:sp>
        <p:nvSpPr>
          <p:cNvPr id="188" name="Google Shape;188;g1f9338af2bc_0_23"/>
          <p:cNvSpPr txBox="1"/>
          <p:nvPr/>
        </p:nvSpPr>
        <p:spPr>
          <a:xfrm>
            <a:off x="-476850" y="1403000"/>
            <a:ext cx="2934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US">
                <a:solidFill>
                  <a:srgbClr val="5E5E5E"/>
                </a:solidFill>
              </a:rPr>
              <a:t>Antonio Cardona</a:t>
            </a:r>
            <a:endParaRPr b="0" i="0" sz="1400" u="none" cap="none" strike="noStrike">
              <a:solidFill>
                <a:srgbClr val="5E5E5E"/>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2173c756cc7_0_2"/>
          <p:cNvSpPr txBox="1"/>
          <p:nvPr/>
        </p:nvSpPr>
        <p:spPr>
          <a:xfrm>
            <a:off x="531300" y="822625"/>
            <a:ext cx="8081400" cy="8037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3200"/>
              <a:buFont typeface="Arial"/>
              <a:buNone/>
            </a:pPr>
            <a:r>
              <a:rPr b="1" lang="en-US" sz="3200"/>
              <a:t>Line Regulation Test @ 600mA Load</a:t>
            </a:r>
            <a:endParaRPr b="1" i="0" sz="2980" u="none" cap="none" strike="noStrike">
              <a:solidFill>
                <a:srgbClr val="000000"/>
              </a:solidFill>
              <a:latin typeface="Arial"/>
              <a:ea typeface="Arial"/>
              <a:cs typeface="Arial"/>
              <a:sym typeface="Arial"/>
            </a:endParaRPr>
          </a:p>
        </p:txBody>
      </p:sp>
      <p:sp>
        <p:nvSpPr>
          <p:cNvPr id="194" name="Google Shape;194;g2173c756cc7_0_2"/>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sp>
        <p:nvSpPr>
          <p:cNvPr id="195" name="Google Shape;195;g2173c756cc7_0_2"/>
          <p:cNvSpPr txBox="1"/>
          <p:nvPr/>
        </p:nvSpPr>
        <p:spPr>
          <a:xfrm>
            <a:off x="2769750" y="1803200"/>
            <a:ext cx="36045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Buck-Boost Converter (+3.30V)</a:t>
            </a:r>
            <a:endParaRPr b="1" sz="1800"/>
          </a:p>
        </p:txBody>
      </p:sp>
      <p:sp>
        <p:nvSpPr>
          <p:cNvPr id="196" name="Google Shape;196;g2173c756cc7_0_2"/>
          <p:cNvSpPr txBox="1"/>
          <p:nvPr/>
        </p:nvSpPr>
        <p:spPr>
          <a:xfrm>
            <a:off x="5348100" y="6218925"/>
            <a:ext cx="379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Expected Current Load of 500mA for ESP32</a:t>
            </a:r>
            <a:endParaRPr/>
          </a:p>
        </p:txBody>
      </p:sp>
      <p:sp>
        <p:nvSpPr>
          <p:cNvPr id="197" name="Google Shape;197;g2173c756cc7_0_2"/>
          <p:cNvSpPr txBox="1"/>
          <p:nvPr/>
        </p:nvSpPr>
        <p:spPr>
          <a:xfrm>
            <a:off x="5348100" y="5914125"/>
            <a:ext cx="36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Li-ion Battery Voltage Range: 2.4V - 4.28V</a:t>
            </a:r>
            <a:endParaRPr/>
          </a:p>
        </p:txBody>
      </p:sp>
      <p:pic>
        <p:nvPicPr>
          <p:cNvPr id="198" name="Google Shape;198;g2173c756cc7_0_2"/>
          <p:cNvPicPr preferRelativeResize="0"/>
          <p:nvPr/>
        </p:nvPicPr>
        <p:blipFill rotWithShape="1">
          <a:blip r:embed="rId3">
            <a:alphaModFix/>
          </a:blip>
          <a:srcRect b="1990" l="0" r="0" t="6684"/>
          <a:stretch/>
        </p:blipFill>
        <p:spPr>
          <a:xfrm>
            <a:off x="685175" y="2929525"/>
            <a:ext cx="2085651" cy="2642250"/>
          </a:xfrm>
          <a:prstGeom prst="rect">
            <a:avLst/>
          </a:prstGeom>
          <a:noFill/>
          <a:ln>
            <a:noFill/>
          </a:ln>
        </p:spPr>
      </p:pic>
      <p:pic>
        <p:nvPicPr>
          <p:cNvPr id="199" name="Google Shape;199;g2173c756cc7_0_2" title="Chart"/>
          <p:cNvPicPr preferRelativeResize="0"/>
          <p:nvPr/>
        </p:nvPicPr>
        <p:blipFill>
          <a:blip r:embed="rId4">
            <a:alphaModFix/>
          </a:blip>
          <a:stretch>
            <a:fillRect/>
          </a:stretch>
        </p:blipFill>
        <p:spPr>
          <a:xfrm>
            <a:off x="3380426" y="2417300"/>
            <a:ext cx="5408775" cy="3344426"/>
          </a:xfrm>
          <a:prstGeom prst="rect">
            <a:avLst/>
          </a:prstGeom>
          <a:noFill/>
          <a:ln>
            <a:noFill/>
          </a:ln>
        </p:spPr>
      </p:pic>
      <p:sp>
        <p:nvSpPr>
          <p:cNvPr id="200" name="Google Shape;200;g2173c756cc7_0_2"/>
          <p:cNvSpPr txBox="1"/>
          <p:nvPr/>
        </p:nvSpPr>
        <p:spPr>
          <a:xfrm>
            <a:off x="-476850" y="1403000"/>
            <a:ext cx="2934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US">
                <a:solidFill>
                  <a:srgbClr val="5E5E5E"/>
                </a:solidFill>
              </a:rPr>
              <a:t>Antonio Cardona</a:t>
            </a:r>
            <a:endParaRPr b="0" i="0" sz="1400" u="none" cap="none" strike="noStrike">
              <a:solidFill>
                <a:srgbClr val="5E5E5E"/>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1fc3d639ae4_0_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Nathan Finley</a:t>
            </a:r>
            <a:endParaRPr/>
          </a:p>
        </p:txBody>
      </p:sp>
      <p:graphicFrame>
        <p:nvGraphicFramePr>
          <p:cNvPr id="206" name="Google Shape;206;g1fc3d639ae4_0_0"/>
          <p:cNvGraphicFramePr/>
          <p:nvPr/>
        </p:nvGraphicFramePr>
        <p:xfrm>
          <a:off x="199025" y="1792440"/>
          <a:ext cx="3000000" cy="3000000"/>
        </p:xfrm>
        <a:graphic>
          <a:graphicData uri="http://schemas.openxmlformats.org/drawingml/2006/table">
            <a:tbl>
              <a:tblPr>
                <a:noFill/>
                <a:tableStyleId>{FFE8AA4E-D688-48C7-8283-59374386FE25}</a:tableStyleId>
              </a:tblPr>
              <a:tblGrid>
                <a:gridCol w="4372975"/>
                <a:gridCol w="4372975"/>
              </a:tblGrid>
              <a:tr h="978150">
                <a:tc>
                  <a:txBody>
                    <a:bodyPr/>
                    <a:lstStyle/>
                    <a:p>
                      <a:pPr indent="0" lvl="0" marL="0" marR="0" rtl="0" algn="ctr">
                        <a:lnSpc>
                          <a:spcPct val="100000"/>
                        </a:lnSpc>
                        <a:spcBef>
                          <a:spcPts val="0"/>
                        </a:spcBef>
                        <a:spcAft>
                          <a:spcPts val="0"/>
                        </a:spcAft>
                        <a:buClr>
                          <a:srgbClr val="000000"/>
                        </a:buClr>
                        <a:buSzPts val="1400"/>
                        <a:buFont typeface="Arial"/>
                        <a:buNone/>
                      </a:pPr>
                      <a:r>
                        <a:rPr b="1" lang="en-US" sz="1800" u="none" cap="none" strike="noStrike"/>
                        <a:t>Accomplishments since </a:t>
                      </a:r>
                      <a:r>
                        <a:rPr b="1" lang="en-US" sz="1800"/>
                        <a:t>last update</a:t>
                      </a:r>
                      <a:r>
                        <a:rPr b="1" lang="en-US" sz="1800" u="none" cap="none" strike="noStrike"/>
                        <a:t>:</a:t>
                      </a:r>
                      <a:endParaRPr b="1" sz="1800" u="none" cap="none" strike="noStrike"/>
                    </a:p>
                    <a:p>
                      <a:pPr indent="0" lvl="0" marL="0" marR="0" rtl="0" algn="ctr">
                        <a:lnSpc>
                          <a:spcPct val="100000"/>
                        </a:lnSpc>
                        <a:spcBef>
                          <a:spcPts val="0"/>
                        </a:spcBef>
                        <a:spcAft>
                          <a:spcPts val="0"/>
                        </a:spcAft>
                        <a:buClr>
                          <a:srgbClr val="000000"/>
                        </a:buClr>
                        <a:buSzPts val="1400"/>
                        <a:buFont typeface="Arial"/>
                        <a:buNone/>
                      </a:pPr>
                      <a:r>
                        <a:rPr b="1" lang="en-US" sz="1800">
                          <a:solidFill>
                            <a:schemeClr val="dk1"/>
                          </a:solidFill>
                        </a:rPr>
                        <a:t>9</a:t>
                      </a:r>
                      <a:r>
                        <a:rPr b="1" lang="en-US" sz="1800" u="none" cap="none" strike="noStrike">
                          <a:solidFill>
                            <a:schemeClr val="dk1"/>
                          </a:solidFill>
                        </a:rPr>
                        <a:t> hours of effort</a:t>
                      </a:r>
                      <a:endParaRPr b="1" sz="1800" u="none" cap="none" strike="noStrike">
                        <a:solidFill>
                          <a:schemeClr val="dk1"/>
                        </a:solidFill>
                      </a:endParaRPr>
                    </a:p>
                  </a:txBody>
                  <a:tcPr marT="91425" marB="91425" marR="91425" marL="91425" anchor="ctr">
                    <a:solidFill>
                      <a:schemeClr val="accent5"/>
                    </a:solidFill>
                  </a:tcPr>
                </a:tc>
                <a:tc>
                  <a:txBody>
                    <a:bodyPr/>
                    <a:lstStyle/>
                    <a:p>
                      <a:pPr indent="0" lvl="0" marL="0" rtl="0" algn="ctr">
                        <a:spcBef>
                          <a:spcPts val="0"/>
                        </a:spcBef>
                        <a:spcAft>
                          <a:spcPts val="0"/>
                        </a:spcAft>
                        <a:buClr>
                          <a:schemeClr val="dk1"/>
                        </a:buClr>
                        <a:buSzPts val="1400"/>
                        <a:buFont typeface="Arial"/>
                        <a:buNone/>
                      </a:pPr>
                      <a:r>
                        <a:rPr b="1" lang="en-US" sz="1800">
                          <a:solidFill>
                            <a:schemeClr val="dk1"/>
                          </a:solidFill>
                        </a:rPr>
                        <a:t>Ongoing progress/problems and plans until the next presentation</a:t>
                      </a:r>
                      <a:endParaRPr b="1" sz="1400" u="none" cap="none" strike="noStrike"/>
                    </a:p>
                  </a:txBody>
                  <a:tcPr marT="91425" marB="91425" marR="91425" marL="91425" anchor="ctr">
                    <a:solidFill>
                      <a:schemeClr val="accent5"/>
                    </a:solidFill>
                  </a:tcPr>
                </a:tc>
              </a:tr>
              <a:tr h="3717125">
                <a:tc>
                  <a:txBody>
                    <a:bodyPr/>
                    <a:lstStyle/>
                    <a:p>
                      <a:pPr indent="0" lvl="0" marL="457200" marR="0" rtl="0" algn="l">
                        <a:lnSpc>
                          <a:spcPct val="100000"/>
                        </a:lnSpc>
                        <a:spcBef>
                          <a:spcPts val="0"/>
                        </a:spcBef>
                        <a:spcAft>
                          <a:spcPts val="0"/>
                        </a:spcAft>
                        <a:buClr>
                          <a:srgbClr val="000000"/>
                        </a:buClr>
                        <a:buSzPts val="1400"/>
                        <a:buFont typeface="Arial"/>
                        <a:buNone/>
                      </a:pPr>
                      <a:r>
                        <a:t/>
                      </a:r>
                      <a:endParaRPr sz="1400" u="none" cap="none" strike="noStrike"/>
                    </a:p>
                    <a:p>
                      <a:pPr indent="-203200" lvl="0" marL="285750" marR="0" rtl="0" algn="l">
                        <a:lnSpc>
                          <a:spcPct val="100000"/>
                        </a:lnSpc>
                        <a:spcBef>
                          <a:spcPts val="0"/>
                        </a:spcBef>
                        <a:spcAft>
                          <a:spcPts val="0"/>
                        </a:spcAft>
                        <a:buClr>
                          <a:srgbClr val="000000"/>
                        </a:buClr>
                        <a:buSzPts val="1400"/>
                        <a:buFont typeface="Arial"/>
                        <a:buChar char="●"/>
                      </a:pPr>
                      <a:r>
                        <a:rPr lang="en-US"/>
                        <a:t>New smaller PCB ordered with testing ports</a:t>
                      </a:r>
                      <a:endParaRPr/>
                    </a:p>
                    <a:p>
                      <a:pPr indent="0" lvl="0" marL="0" marR="0" rtl="0" algn="l">
                        <a:lnSpc>
                          <a:spcPct val="100000"/>
                        </a:lnSpc>
                        <a:spcBef>
                          <a:spcPts val="0"/>
                        </a:spcBef>
                        <a:spcAft>
                          <a:spcPts val="0"/>
                        </a:spcAft>
                        <a:buNone/>
                      </a:pPr>
                      <a:r>
                        <a:t/>
                      </a:r>
                      <a:endParaRPr sz="1400" u="none" cap="none" strike="noStrike"/>
                    </a:p>
                  </a:txBody>
                  <a:tcPr marT="91425" marB="91425" marR="91425" marL="91425" anchor="ctr"/>
                </a:tc>
                <a:tc>
                  <a:txBody>
                    <a:bodyPr/>
                    <a:lstStyle/>
                    <a:p>
                      <a:pPr indent="0" lvl="0" marL="914400" marR="0" rtl="0" algn="l">
                        <a:lnSpc>
                          <a:spcPct val="100000"/>
                        </a:lnSpc>
                        <a:spcBef>
                          <a:spcPts val="0"/>
                        </a:spcBef>
                        <a:spcAft>
                          <a:spcPts val="0"/>
                        </a:spcAft>
                        <a:buClr>
                          <a:srgbClr val="000000"/>
                        </a:buClr>
                        <a:buSzPts val="1400"/>
                        <a:buFont typeface="Arial"/>
                        <a:buNone/>
                      </a:pPr>
                      <a:r>
                        <a:rPr lang="en-US" sz="1400" u="none" cap="none" strike="noStrike"/>
                        <a:t>2 Week Goal</a:t>
                      </a:r>
                      <a:endParaRPr sz="1400" u="none" cap="none" strike="noStrike"/>
                    </a:p>
                    <a:p>
                      <a:pPr indent="-317500" lvl="0" marL="457200" marR="0" rtl="0" algn="l">
                        <a:lnSpc>
                          <a:spcPct val="100000"/>
                        </a:lnSpc>
                        <a:spcBef>
                          <a:spcPts val="0"/>
                        </a:spcBef>
                        <a:spcAft>
                          <a:spcPts val="0"/>
                        </a:spcAft>
                        <a:buClr>
                          <a:srgbClr val="000000"/>
                        </a:buClr>
                        <a:buSzPts val="1400"/>
                        <a:buFont typeface="Arial"/>
                        <a:buChar char="●"/>
                      </a:pPr>
                      <a:r>
                        <a:rPr lang="en-US" sz="1400" u="none" cap="none" strike="noStrike"/>
                        <a:t>Build </a:t>
                      </a:r>
                      <a:r>
                        <a:rPr lang="en-US"/>
                        <a:t>Input buffer and as many bands as possible</a:t>
                      </a:r>
                      <a:endParaRPr/>
                    </a:p>
                    <a:p>
                      <a:pPr indent="-317500" lvl="0" marL="457200" marR="0" rtl="0" algn="l">
                        <a:lnSpc>
                          <a:spcPct val="100000"/>
                        </a:lnSpc>
                        <a:spcBef>
                          <a:spcPts val="0"/>
                        </a:spcBef>
                        <a:spcAft>
                          <a:spcPts val="0"/>
                        </a:spcAft>
                        <a:buSzPts val="1400"/>
                        <a:buChar char="●"/>
                      </a:pPr>
                      <a:r>
                        <a:rPr lang="en-US"/>
                        <a:t>Test built bands with a simulation of Nicole’s output signal</a:t>
                      </a:r>
                      <a:endParaRPr/>
                    </a:p>
                  </a:txBody>
                  <a:tcPr marT="91425" marB="91425" marR="91425" marL="91425" anchor="ctr"/>
                </a:tc>
              </a:tr>
            </a:tbl>
          </a:graphicData>
        </a:graphic>
      </p:graphicFrame>
      <p:sp>
        <p:nvSpPr>
          <p:cNvPr id="207" name="Google Shape;207;g1fc3d639ae4_0_0"/>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0ffd40688f_2_1"/>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Equalizer</a:t>
            </a:r>
            <a:endParaRPr/>
          </a:p>
        </p:txBody>
      </p:sp>
      <p:pic>
        <p:nvPicPr>
          <p:cNvPr id="213" name="Google Shape;213;g20ffd40688f_2_1"/>
          <p:cNvPicPr preferRelativeResize="0"/>
          <p:nvPr/>
        </p:nvPicPr>
        <p:blipFill>
          <a:blip r:embed="rId3">
            <a:alphaModFix/>
          </a:blip>
          <a:stretch>
            <a:fillRect/>
          </a:stretch>
        </p:blipFill>
        <p:spPr>
          <a:xfrm>
            <a:off x="71450" y="2591077"/>
            <a:ext cx="8839199" cy="32720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1590f367b41_0_1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Arial"/>
              <a:buNone/>
            </a:pPr>
            <a:r>
              <a:rPr lang="en-US" sz="3000"/>
              <a:t>Nicole LoGiudice</a:t>
            </a:r>
            <a:endParaRPr sz="3000"/>
          </a:p>
        </p:txBody>
      </p:sp>
      <p:graphicFrame>
        <p:nvGraphicFramePr>
          <p:cNvPr id="219" name="Google Shape;219;g1590f367b41_0_10"/>
          <p:cNvGraphicFramePr/>
          <p:nvPr/>
        </p:nvGraphicFramePr>
        <p:xfrm>
          <a:off x="952500" y="2633760"/>
          <a:ext cx="3000000" cy="3000000"/>
        </p:xfrm>
        <a:graphic>
          <a:graphicData uri="http://schemas.openxmlformats.org/drawingml/2006/table">
            <a:tbl>
              <a:tblPr>
                <a:noFill/>
                <a:tableStyleId>{FFE8AA4E-D688-48C7-8283-59374386FE25}</a:tableStyleId>
              </a:tblPr>
              <a:tblGrid>
                <a:gridCol w="3654100"/>
                <a:gridCol w="3654100"/>
              </a:tblGrid>
              <a:tr h="53137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Accomplishments since last </a:t>
                      </a:r>
                      <a:r>
                        <a:rPr b="1" lang="en-US"/>
                        <a:t>update</a:t>
                      </a:r>
                      <a:r>
                        <a:rPr b="1" lang="en-US" sz="1400" u="none" cap="none" strike="noStrike"/>
                        <a:t>: </a:t>
                      </a:r>
                      <a:endParaRPr b="1" sz="1400" u="none" cap="none" strike="noStrike"/>
                    </a:p>
                    <a:p>
                      <a:pPr indent="0" lvl="0" marL="0" marR="0" rtl="0" algn="l">
                        <a:lnSpc>
                          <a:spcPct val="100000"/>
                        </a:lnSpc>
                        <a:spcBef>
                          <a:spcPts val="0"/>
                        </a:spcBef>
                        <a:spcAft>
                          <a:spcPts val="0"/>
                        </a:spcAft>
                        <a:buClr>
                          <a:srgbClr val="000000"/>
                        </a:buClr>
                        <a:buSzPts val="1400"/>
                        <a:buFont typeface="Arial"/>
                        <a:buNone/>
                      </a:pPr>
                      <a:r>
                        <a:rPr b="1" lang="en-US"/>
                        <a:t>36</a:t>
                      </a:r>
                      <a:r>
                        <a:rPr b="1" lang="en-US" sz="1400" u="none" cap="none" strike="noStrike"/>
                        <a:t> Hours</a:t>
                      </a:r>
                      <a:endParaRPr b="1" sz="1400" u="none" cap="none" strike="noStrike"/>
                    </a:p>
                  </a:txBody>
                  <a:tcPr marT="91425" marB="91425" marR="91425" marL="91425">
                    <a:solidFill>
                      <a:schemeClr val="accent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Ongoing progress/problems and plans until the next presentation</a:t>
                      </a:r>
                      <a:endParaRPr b="1" sz="1400" u="none" cap="none" strike="noStrike"/>
                    </a:p>
                  </a:txBody>
                  <a:tcPr marT="91425" marB="91425" marR="91425" marL="91425">
                    <a:solidFill>
                      <a:schemeClr val="accent5"/>
                    </a:solidFill>
                  </a:tcPr>
                </a:tc>
              </a:tr>
              <a:tr h="1103675">
                <a:tc>
                  <a:txBody>
                    <a:bodyPr/>
                    <a:lstStyle/>
                    <a:p>
                      <a:pPr indent="0" lvl="0" marL="0" marR="0" rtl="0" algn="l">
                        <a:lnSpc>
                          <a:spcPct val="100000"/>
                        </a:lnSpc>
                        <a:spcBef>
                          <a:spcPts val="0"/>
                        </a:spcBef>
                        <a:spcAft>
                          <a:spcPts val="0"/>
                        </a:spcAft>
                        <a:buClr>
                          <a:srgbClr val="000000"/>
                        </a:buClr>
                        <a:buSzPts val="1400"/>
                        <a:buFont typeface="Arial"/>
                        <a:buNone/>
                      </a:pPr>
                      <a:r>
                        <a:rPr lang="en-US"/>
                        <a:t>Soldered Bluetooth Transmitter &amp; version 2 of Receiver</a:t>
                      </a:r>
                      <a:endParaRPr sz="1400" u="none" cap="none" strike="noStrike"/>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a:solidFill>
                            <a:schemeClr val="dk1"/>
                          </a:solidFill>
                        </a:rPr>
                        <a:t>Continue integration with Antonio’s LCD code</a:t>
                      </a:r>
                      <a:endParaRPr sz="1400" u="none" cap="none" strike="noStrike"/>
                    </a:p>
                  </a:txBody>
                  <a:tcPr marT="91425" marB="91425" marR="91425" marL="91425"/>
                </a:tc>
              </a:tr>
              <a:tr h="817525">
                <a:tc>
                  <a:txBody>
                    <a:bodyPr/>
                    <a:lstStyle/>
                    <a:p>
                      <a:pPr indent="0" lvl="0" marL="0" marR="0" rtl="0" algn="l">
                        <a:lnSpc>
                          <a:spcPct val="100000"/>
                        </a:lnSpc>
                        <a:spcBef>
                          <a:spcPts val="0"/>
                        </a:spcBef>
                        <a:spcAft>
                          <a:spcPts val="0"/>
                        </a:spcAft>
                        <a:buClr>
                          <a:srgbClr val="000000"/>
                        </a:buClr>
                        <a:buSzPts val="1400"/>
                        <a:buFont typeface="Arial"/>
                        <a:buNone/>
                      </a:pPr>
                      <a:r>
                        <a:rPr lang="en-US"/>
                        <a:t>Flashed Transmitter &amp; Receiver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a:t>Reducing Transmitter noise, Receiver DAC</a:t>
                      </a:r>
                      <a:endParaRPr sz="1400" u="none" cap="none" strike="noStrike"/>
                    </a:p>
                  </a:txBody>
                  <a:tcPr marT="91425" marB="91425" marR="91425" marL="91425"/>
                </a:tc>
              </a:tr>
            </a:tbl>
          </a:graphicData>
        </a:graphic>
      </p:graphicFrame>
      <p:sp>
        <p:nvSpPr>
          <p:cNvPr id="220" name="Google Shape;220;g1590f367b41_0_10"/>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12b5e49f0de_0_4"/>
          <p:cNvSpPr txBox="1"/>
          <p:nvPr>
            <p:ph type="title"/>
          </p:nvPr>
        </p:nvSpPr>
        <p:spPr>
          <a:xfrm>
            <a:off x="528200" y="755765"/>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Bluetooth Receiver Connection</a:t>
            </a:r>
            <a:endParaRPr/>
          </a:p>
        </p:txBody>
      </p:sp>
      <p:sp>
        <p:nvSpPr>
          <p:cNvPr id="226" name="Google Shape;226;g12b5e49f0de_0_4"/>
          <p:cNvSpPr txBox="1"/>
          <p:nvPr/>
        </p:nvSpPr>
        <p:spPr>
          <a:xfrm>
            <a:off x="1896625" y="1387550"/>
            <a:ext cx="220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Nicole LoGiudice</a:t>
            </a:r>
            <a:endParaRPr b="0" i="0" sz="1400" u="none" cap="none" strike="noStrike">
              <a:solidFill>
                <a:srgbClr val="000000"/>
              </a:solidFill>
              <a:latin typeface="Arial"/>
              <a:ea typeface="Arial"/>
              <a:cs typeface="Arial"/>
              <a:sym typeface="Arial"/>
            </a:endParaRPr>
          </a:p>
        </p:txBody>
      </p:sp>
      <p:sp>
        <p:nvSpPr>
          <p:cNvPr id="227" name="Google Shape;227;g12b5e49f0de_0_4"/>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pic>
        <p:nvPicPr>
          <p:cNvPr id="228" name="Google Shape;228;g12b5e49f0de_0_4"/>
          <p:cNvPicPr preferRelativeResize="0"/>
          <p:nvPr/>
        </p:nvPicPr>
        <p:blipFill>
          <a:blip r:embed="rId3">
            <a:alphaModFix/>
          </a:blip>
          <a:stretch>
            <a:fillRect/>
          </a:stretch>
        </p:blipFill>
        <p:spPr>
          <a:xfrm>
            <a:off x="3418663" y="1722015"/>
            <a:ext cx="2306677" cy="49937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6"/>
          <p:cNvSpPr txBox="1"/>
          <p:nvPr>
            <p:ph type="title"/>
          </p:nvPr>
        </p:nvSpPr>
        <p:spPr>
          <a:xfrm>
            <a:off x="538725" y="233252"/>
            <a:ext cx="8229600" cy="803700"/>
          </a:xfrm>
          <a:prstGeom prst="rect">
            <a:avLst/>
          </a:prstGeom>
          <a:noFill/>
          <a:ln>
            <a:noFill/>
          </a:ln>
        </p:spPr>
        <p:txBody>
          <a:bodyPr anchorCtr="0" anchor="ctr" bIns="45700" lIns="91425" spcFirstLastPara="1" rIns="91425" wrap="square" tIns="45700">
            <a:normAutofit/>
          </a:bodyPr>
          <a:lstStyle/>
          <a:p>
            <a:pPr indent="457200" lvl="0" marL="2743200" rtl="0" algn="ctr">
              <a:lnSpc>
                <a:spcPct val="100000"/>
              </a:lnSpc>
              <a:spcBef>
                <a:spcPts val="0"/>
              </a:spcBef>
              <a:spcAft>
                <a:spcPts val="0"/>
              </a:spcAft>
              <a:buClr>
                <a:schemeClr val="dk1"/>
              </a:buClr>
              <a:buSzPts val="3200"/>
              <a:buFont typeface="Arial"/>
              <a:buNone/>
            </a:pPr>
            <a:r>
              <a:rPr lang="en-US"/>
              <a:t>Execution Plan</a:t>
            </a:r>
            <a:endParaRPr/>
          </a:p>
        </p:txBody>
      </p:sp>
      <p:grpSp>
        <p:nvGrpSpPr>
          <p:cNvPr id="234" name="Google Shape;234;p6"/>
          <p:cNvGrpSpPr/>
          <p:nvPr/>
        </p:nvGrpSpPr>
        <p:grpSpPr>
          <a:xfrm>
            <a:off x="2589600" y="5476925"/>
            <a:ext cx="1354375" cy="1050563"/>
            <a:chOff x="2357125" y="5223300"/>
            <a:chExt cx="1354375" cy="1050563"/>
          </a:xfrm>
        </p:grpSpPr>
        <p:pic>
          <p:nvPicPr>
            <p:cNvPr id="235" name="Google Shape;235;p6"/>
            <p:cNvPicPr preferRelativeResize="0"/>
            <p:nvPr/>
          </p:nvPicPr>
          <p:blipFill rotWithShape="1">
            <a:blip r:embed="rId3">
              <a:alphaModFix/>
            </a:blip>
            <a:srcRect b="0" l="0" r="0" t="0"/>
            <a:stretch/>
          </p:blipFill>
          <p:spPr>
            <a:xfrm>
              <a:off x="2357125" y="5278550"/>
              <a:ext cx="214238" cy="228200"/>
            </a:xfrm>
            <a:prstGeom prst="rect">
              <a:avLst/>
            </a:prstGeom>
            <a:noFill/>
            <a:ln>
              <a:noFill/>
            </a:ln>
          </p:spPr>
        </p:pic>
        <p:pic>
          <p:nvPicPr>
            <p:cNvPr id="236" name="Google Shape;236;p6"/>
            <p:cNvPicPr preferRelativeResize="0"/>
            <p:nvPr/>
          </p:nvPicPr>
          <p:blipFill rotWithShape="1">
            <a:blip r:embed="rId4">
              <a:alphaModFix/>
            </a:blip>
            <a:srcRect b="0" l="0" r="0" t="0"/>
            <a:stretch/>
          </p:blipFill>
          <p:spPr>
            <a:xfrm>
              <a:off x="2357125" y="5517521"/>
              <a:ext cx="232075" cy="223149"/>
            </a:xfrm>
            <a:prstGeom prst="rect">
              <a:avLst/>
            </a:prstGeom>
            <a:noFill/>
            <a:ln>
              <a:noFill/>
            </a:ln>
          </p:spPr>
        </p:pic>
        <p:pic>
          <p:nvPicPr>
            <p:cNvPr id="237" name="Google Shape;237;p6"/>
            <p:cNvPicPr preferRelativeResize="0"/>
            <p:nvPr/>
          </p:nvPicPr>
          <p:blipFill rotWithShape="1">
            <a:blip r:embed="rId5">
              <a:alphaModFix/>
            </a:blip>
            <a:srcRect b="0" l="0" r="0" t="0"/>
            <a:stretch/>
          </p:blipFill>
          <p:spPr>
            <a:xfrm>
              <a:off x="2357125" y="5751446"/>
              <a:ext cx="232075" cy="254827"/>
            </a:xfrm>
            <a:prstGeom prst="rect">
              <a:avLst/>
            </a:prstGeom>
            <a:noFill/>
            <a:ln>
              <a:noFill/>
            </a:ln>
          </p:spPr>
        </p:pic>
        <p:pic>
          <p:nvPicPr>
            <p:cNvPr id="238" name="Google Shape;238;p6"/>
            <p:cNvPicPr preferRelativeResize="0"/>
            <p:nvPr/>
          </p:nvPicPr>
          <p:blipFill rotWithShape="1">
            <a:blip r:embed="rId6">
              <a:alphaModFix/>
            </a:blip>
            <a:srcRect b="0" l="0" r="0" t="0"/>
            <a:stretch/>
          </p:blipFill>
          <p:spPr>
            <a:xfrm>
              <a:off x="2357125" y="5990421"/>
              <a:ext cx="232075" cy="232075"/>
            </a:xfrm>
            <a:prstGeom prst="rect">
              <a:avLst/>
            </a:prstGeom>
            <a:noFill/>
            <a:ln>
              <a:noFill/>
            </a:ln>
          </p:spPr>
        </p:pic>
        <p:sp>
          <p:nvSpPr>
            <p:cNvPr id="239" name="Google Shape;239;p6"/>
            <p:cNvSpPr txBox="1"/>
            <p:nvPr/>
          </p:nvSpPr>
          <p:spPr>
            <a:xfrm>
              <a:off x="2589200" y="5223300"/>
              <a:ext cx="112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Antonio</a:t>
              </a:r>
              <a:endParaRPr b="0" i="0" sz="1000" u="none" cap="none" strike="noStrike">
                <a:solidFill>
                  <a:srgbClr val="000000"/>
                </a:solidFill>
                <a:latin typeface="Arial"/>
                <a:ea typeface="Arial"/>
                <a:cs typeface="Arial"/>
                <a:sym typeface="Arial"/>
              </a:endParaRPr>
            </a:p>
          </p:txBody>
        </p:sp>
        <p:sp>
          <p:nvSpPr>
            <p:cNvPr id="240" name="Google Shape;240;p6"/>
            <p:cNvSpPr txBox="1"/>
            <p:nvPr/>
          </p:nvSpPr>
          <p:spPr>
            <a:xfrm>
              <a:off x="2589200" y="5459750"/>
              <a:ext cx="112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Nathan</a:t>
              </a:r>
              <a:endParaRPr b="0" i="0" sz="1000" u="none" cap="none" strike="noStrike">
                <a:solidFill>
                  <a:srgbClr val="000000"/>
                </a:solidFill>
                <a:latin typeface="Arial"/>
                <a:ea typeface="Arial"/>
                <a:cs typeface="Arial"/>
                <a:sym typeface="Arial"/>
              </a:endParaRPr>
            </a:p>
          </p:txBody>
        </p:sp>
        <p:sp>
          <p:nvSpPr>
            <p:cNvPr id="241" name="Google Shape;241;p6"/>
            <p:cNvSpPr txBox="1"/>
            <p:nvPr/>
          </p:nvSpPr>
          <p:spPr>
            <a:xfrm>
              <a:off x="2589200" y="5709513"/>
              <a:ext cx="112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Nicole</a:t>
              </a:r>
              <a:endParaRPr b="0" i="0" sz="1000" u="none" cap="none" strike="noStrike">
                <a:solidFill>
                  <a:srgbClr val="000000"/>
                </a:solidFill>
                <a:latin typeface="Arial"/>
                <a:ea typeface="Arial"/>
                <a:cs typeface="Arial"/>
                <a:sym typeface="Arial"/>
              </a:endParaRPr>
            </a:p>
          </p:txBody>
        </p:sp>
        <p:sp>
          <p:nvSpPr>
            <p:cNvPr id="242" name="Google Shape;242;p6"/>
            <p:cNvSpPr txBox="1"/>
            <p:nvPr/>
          </p:nvSpPr>
          <p:spPr>
            <a:xfrm>
              <a:off x="2589200" y="5935163"/>
              <a:ext cx="11223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General Team</a:t>
              </a:r>
              <a:endParaRPr b="0" i="0" sz="1000" u="none" cap="none" strike="noStrike">
                <a:solidFill>
                  <a:srgbClr val="000000"/>
                </a:solidFill>
                <a:latin typeface="Arial"/>
                <a:ea typeface="Arial"/>
                <a:cs typeface="Arial"/>
                <a:sym typeface="Arial"/>
              </a:endParaRPr>
            </a:p>
          </p:txBody>
        </p:sp>
      </p:grpSp>
      <p:sp>
        <p:nvSpPr>
          <p:cNvPr id="243" name="Google Shape;243;p6"/>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pic>
        <p:nvPicPr>
          <p:cNvPr id="244" name="Google Shape;244;p6"/>
          <p:cNvPicPr preferRelativeResize="0"/>
          <p:nvPr/>
        </p:nvPicPr>
        <p:blipFill>
          <a:blip r:embed="rId7">
            <a:alphaModFix/>
          </a:blip>
          <a:stretch>
            <a:fillRect/>
          </a:stretch>
        </p:blipFill>
        <p:spPr>
          <a:xfrm>
            <a:off x="0" y="1178250"/>
            <a:ext cx="9144000" cy="39562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2069a659c10_2_5"/>
          <p:cNvSpPr txBox="1"/>
          <p:nvPr>
            <p:ph type="title"/>
          </p:nvPr>
        </p:nvSpPr>
        <p:spPr>
          <a:xfrm>
            <a:off x="758325" y="742377"/>
            <a:ext cx="8229600" cy="803700"/>
          </a:xfrm>
          <a:prstGeom prst="rect">
            <a:avLst/>
          </a:prstGeom>
          <a:noFill/>
          <a:ln>
            <a:noFill/>
          </a:ln>
        </p:spPr>
        <p:txBody>
          <a:bodyPr anchorCtr="0" anchor="ctr" bIns="45700" lIns="91425" spcFirstLastPara="1" rIns="91425" wrap="square" tIns="45700">
            <a:normAutofit/>
          </a:bodyPr>
          <a:lstStyle/>
          <a:p>
            <a:pPr indent="457200" lvl="0" marL="2743200" rtl="0" algn="ctr">
              <a:lnSpc>
                <a:spcPct val="100000"/>
              </a:lnSpc>
              <a:spcBef>
                <a:spcPts val="0"/>
              </a:spcBef>
              <a:spcAft>
                <a:spcPts val="0"/>
              </a:spcAft>
              <a:buClr>
                <a:schemeClr val="dk1"/>
              </a:buClr>
              <a:buSzPts val="3200"/>
              <a:buFont typeface="Arial"/>
              <a:buNone/>
            </a:pPr>
            <a:r>
              <a:rPr lang="en-US"/>
              <a:t>Validation Plan</a:t>
            </a:r>
            <a:endParaRPr/>
          </a:p>
        </p:txBody>
      </p:sp>
      <p:sp>
        <p:nvSpPr>
          <p:cNvPr id="250" name="Google Shape;250;g2069a659c10_2_5"/>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pic>
        <p:nvPicPr>
          <p:cNvPr id="251" name="Google Shape;251;g2069a659c10_2_5"/>
          <p:cNvPicPr preferRelativeResize="0"/>
          <p:nvPr/>
        </p:nvPicPr>
        <p:blipFill>
          <a:blip r:embed="rId3">
            <a:alphaModFix/>
          </a:blip>
          <a:stretch>
            <a:fillRect/>
          </a:stretch>
        </p:blipFill>
        <p:spPr>
          <a:xfrm>
            <a:off x="0" y="1738850"/>
            <a:ext cx="9144003" cy="442466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5a61e6ae0b_0_97"/>
          <p:cNvSpPr txBox="1"/>
          <p:nvPr>
            <p:ph type="title"/>
          </p:nvPr>
        </p:nvSpPr>
        <p:spPr>
          <a:xfrm>
            <a:off x="534950" y="3027152"/>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Thank you - Any Questions?</a:t>
            </a:r>
            <a:endParaRPr/>
          </a:p>
        </p:txBody>
      </p:sp>
      <p:grpSp>
        <p:nvGrpSpPr>
          <p:cNvPr id="257" name="Google Shape;257;g15a61e6ae0b_0_97"/>
          <p:cNvGrpSpPr/>
          <p:nvPr/>
        </p:nvGrpSpPr>
        <p:grpSpPr>
          <a:xfrm>
            <a:off x="2706955" y="3519501"/>
            <a:ext cx="4761883" cy="2179397"/>
            <a:chOff x="2829617" y="3471876"/>
            <a:chExt cx="4761883" cy="2179397"/>
          </a:xfrm>
        </p:grpSpPr>
        <p:pic>
          <p:nvPicPr>
            <p:cNvPr id="258" name="Google Shape;258;g15a61e6ae0b_0_97"/>
            <p:cNvPicPr preferRelativeResize="0"/>
            <p:nvPr/>
          </p:nvPicPr>
          <p:blipFill rotWithShape="1">
            <a:blip r:embed="rId3">
              <a:alphaModFix/>
            </a:blip>
            <a:srcRect b="0" l="0" r="0" t="0"/>
            <a:stretch/>
          </p:blipFill>
          <p:spPr>
            <a:xfrm rot="3901459">
              <a:off x="3052225" y="3781425"/>
              <a:ext cx="1677450" cy="1560299"/>
            </a:xfrm>
            <a:prstGeom prst="rect">
              <a:avLst/>
            </a:prstGeom>
            <a:noFill/>
            <a:ln>
              <a:noFill/>
            </a:ln>
          </p:spPr>
        </p:pic>
        <p:sp>
          <p:nvSpPr>
            <p:cNvPr id="259" name="Google Shape;259;g15a61e6ae0b_0_97"/>
            <p:cNvSpPr txBox="1"/>
            <p:nvPr/>
          </p:nvSpPr>
          <p:spPr>
            <a:xfrm>
              <a:off x="4572000" y="4207575"/>
              <a:ext cx="3019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400"/>
                <a:buFont typeface="Arial"/>
                <a:buNone/>
              </a:pPr>
              <a:r>
                <a:rPr b="1" i="1" lang="en-US" sz="3400" u="none" cap="none" strike="noStrike">
                  <a:solidFill>
                    <a:srgbClr val="000000"/>
                  </a:solidFill>
                  <a:latin typeface="Comfortaa"/>
                  <a:ea typeface="Comfortaa"/>
                  <a:cs typeface="Comfortaa"/>
                  <a:sym typeface="Comfortaa"/>
                </a:rPr>
                <a:t>GrAPE</a:t>
              </a:r>
              <a:endParaRPr b="1" i="1" sz="3400" u="none" cap="none" strike="noStrike">
                <a:solidFill>
                  <a:srgbClr val="000000"/>
                </a:solidFill>
                <a:latin typeface="Comfortaa"/>
                <a:ea typeface="Comfortaa"/>
                <a:cs typeface="Comfortaa"/>
                <a:sym typeface="Comfortaa"/>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3"/>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Summary</a:t>
            </a:r>
            <a:endParaRPr>
              <a:solidFill>
                <a:srgbClr val="FF00FF"/>
              </a:solidFill>
            </a:endParaRPr>
          </a:p>
        </p:txBody>
      </p:sp>
      <p:sp>
        <p:nvSpPr>
          <p:cNvPr id="64" name="Google Shape;64;p3"/>
          <p:cNvSpPr txBox="1"/>
          <p:nvPr>
            <p:ph idx="1" type="body"/>
          </p:nvPr>
        </p:nvSpPr>
        <p:spPr>
          <a:xfrm>
            <a:off x="457200" y="2049270"/>
            <a:ext cx="8229600" cy="4637280"/>
          </a:xfrm>
          <a:prstGeom prst="rect">
            <a:avLst/>
          </a:prstGeom>
          <a:noFill/>
          <a:ln>
            <a:noFill/>
          </a:ln>
        </p:spPr>
        <p:txBody>
          <a:bodyPr anchorCtr="0" anchor="t" bIns="45700" lIns="91425" spcFirstLastPara="1" rIns="91425" wrap="square" tIns="45700">
            <a:normAutofit fontScale="70000" lnSpcReduction="20000"/>
          </a:bodyPr>
          <a:lstStyle/>
          <a:p>
            <a:pPr indent="0" lvl="0" marL="342900" rtl="0" algn="l">
              <a:lnSpc>
                <a:spcPct val="100000"/>
              </a:lnSpc>
              <a:spcBef>
                <a:spcPts val="0"/>
              </a:spcBef>
              <a:spcAft>
                <a:spcPts val="0"/>
              </a:spcAft>
              <a:buSzPct val="80357"/>
              <a:buNone/>
            </a:pPr>
            <a:r>
              <a:rPr b="1" lang="en-US" u="sng"/>
              <a:t>Problem Statement</a:t>
            </a:r>
            <a:endParaRPr b="1" u="sng"/>
          </a:p>
          <a:p>
            <a:pPr indent="0" lvl="0" marL="342900" rtl="0" algn="l">
              <a:lnSpc>
                <a:spcPct val="100000"/>
              </a:lnSpc>
              <a:spcBef>
                <a:spcPts val="0"/>
              </a:spcBef>
              <a:spcAft>
                <a:spcPts val="0"/>
              </a:spcAft>
              <a:buSzPct val="88668"/>
              <a:buNone/>
            </a:pPr>
            <a:r>
              <a:rPr lang="en-US" sz="2900"/>
              <a:t>The current market lacks equalizers that can be used in settings where complete wirelessness is needed. </a:t>
            </a:r>
            <a:endParaRPr sz="2900"/>
          </a:p>
          <a:p>
            <a:pPr indent="0" lvl="0" marL="342900" rtl="0" algn="l">
              <a:lnSpc>
                <a:spcPct val="100000"/>
              </a:lnSpc>
              <a:spcBef>
                <a:spcPts val="0"/>
              </a:spcBef>
              <a:spcAft>
                <a:spcPts val="0"/>
              </a:spcAft>
              <a:buSzPct val="88668"/>
              <a:buNone/>
            </a:pPr>
            <a:r>
              <a:t/>
            </a:r>
            <a:endParaRPr sz="2900"/>
          </a:p>
          <a:p>
            <a:pPr indent="0" lvl="0" marL="342900" rtl="0" algn="l">
              <a:lnSpc>
                <a:spcPct val="100000"/>
              </a:lnSpc>
              <a:spcBef>
                <a:spcPts val="0"/>
              </a:spcBef>
              <a:spcAft>
                <a:spcPts val="0"/>
              </a:spcAft>
              <a:buSzPct val="88668"/>
              <a:buNone/>
            </a:pPr>
            <a:r>
              <a:rPr lang="en-US" sz="2900"/>
              <a:t>Without both bluetooth input and output connectivity, a user is unable to control his/her speaker system settings on-the-go, and must instead have a dedicated location next to a speaker system from which to control a sound system. </a:t>
            </a:r>
            <a:endParaRPr sz="2900"/>
          </a:p>
          <a:p>
            <a:pPr indent="0" lvl="0" marL="342900" rtl="0" algn="l">
              <a:lnSpc>
                <a:spcPct val="100000"/>
              </a:lnSpc>
              <a:spcBef>
                <a:spcPts val="0"/>
              </a:spcBef>
              <a:spcAft>
                <a:spcPts val="0"/>
              </a:spcAft>
              <a:buSzPct val="88669"/>
              <a:buNone/>
            </a:pPr>
            <a:r>
              <a:t/>
            </a:r>
            <a:endParaRPr sz="2900"/>
          </a:p>
          <a:p>
            <a:pPr indent="0" lvl="0" marL="342900" rtl="0" algn="l">
              <a:lnSpc>
                <a:spcPct val="100000"/>
              </a:lnSpc>
              <a:spcBef>
                <a:spcPts val="0"/>
              </a:spcBef>
              <a:spcAft>
                <a:spcPts val="0"/>
              </a:spcAft>
              <a:buSzPct val="80716"/>
              <a:buNone/>
            </a:pPr>
            <a:r>
              <a:rPr b="1" lang="en-US" sz="3185" u="sng"/>
              <a:t>Solution Proposal</a:t>
            </a:r>
            <a:endParaRPr b="1" sz="3185" u="sng"/>
          </a:p>
          <a:p>
            <a:pPr indent="0" lvl="0" marL="342900" rtl="0" algn="l">
              <a:lnSpc>
                <a:spcPct val="100000"/>
              </a:lnSpc>
              <a:spcBef>
                <a:spcPts val="0"/>
              </a:spcBef>
              <a:spcAft>
                <a:spcPts val="0"/>
              </a:spcAft>
              <a:buSzPct val="88668"/>
              <a:buNone/>
            </a:pPr>
            <a:r>
              <a:rPr lang="en-US" sz="2900"/>
              <a:t>The GrAPE is a graphic analog portable equalizer for the frequency range of 0-20 kHz with the ability to connect via Bluetooth or Auxiliary to any device/speaker with </a:t>
            </a:r>
            <a:endParaRPr sz="2900"/>
          </a:p>
          <a:p>
            <a:pPr indent="0" lvl="0" marL="342900" rtl="0" algn="l">
              <a:lnSpc>
                <a:spcPct val="100000"/>
              </a:lnSpc>
              <a:spcBef>
                <a:spcPts val="0"/>
              </a:spcBef>
              <a:spcAft>
                <a:spcPts val="0"/>
              </a:spcAft>
              <a:buSzPct val="88668"/>
              <a:buNone/>
            </a:pPr>
            <a:r>
              <a:rPr lang="en-US" sz="2900"/>
              <a:t>these applications.</a:t>
            </a:r>
            <a:endParaRPr sz="2900"/>
          </a:p>
          <a:p>
            <a:pPr indent="0" lvl="0" marL="457200" rtl="0" algn="l">
              <a:lnSpc>
                <a:spcPct val="100000"/>
              </a:lnSpc>
              <a:spcBef>
                <a:spcPts val="0"/>
              </a:spcBef>
              <a:spcAft>
                <a:spcPts val="0"/>
              </a:spcAft>
              <a:buSzPct val="88669"/>
              <a:buNone/>
            </a:pPr>
            <a:r>
              <a:t/>
            </a:r>
            <a:endParaRPr sz="2900"/>
          </a:p>
          <a:p>
            <a:pPr indent="0" lvl="0" marL="342900" rtl="0" algn="l">
              <a:lnSpc>
                <a:spcPct val="100000"/>
              </a:lnSpc>
              <a:spcBef>
                <a:spcPts val="0"/>
              </a:spcBef>
              <a:spcAft>
                <a:spcPts val="0"/>
              </a:spcAft>
              <a:buSzPct val="88669"/>
              <a:buNone/>
            </a:pPr>
            <a:r>
              <a:t/>
            </a:r>
            <a:endParaRPr sz="2900" u="sng"/>
          </a:p>
          <a:p>
            <a:pPr indent="0" lvl="0" marL="342900" rtl="0" algn="l">
              <a:lnSpc>
                <a:spcPct val="100000"/>
              </a:lnSpc>
              <a:spcBef>
                <a:spcPts val="0"/>
              </a:spcBef>
              <a:spcAft>
                <a:spcPts val="0"/>
              </a:spcAft>
              <a:buSzPct val="88669"/>
              <a:buNone/>
            </a:pPr>
            <a:r>
              <a:t/>
            </a:r>
            <a:endParaRPr sz="2900"/>
          </a:p>
        </p:txBody>
      </p:sp>
      <p:pic>
        <p:nvPicPr>
          <p:cNvPr id="65" name="Google Shape;65;p3"/>
          <p:cNvPicPr preferRelativeResize="0"/>
          <p:nvPr/>
        </p:nvPicPr>
        <p:blipFill rotWithShape="1">
          <a:blip r:embed="rId3">
            <a:alphaModFix/>
          </a:blip>
          <a:srcRect b="0" l="0" r="0" t="0"/>
          <a:stretch/>
        </p:blipFill>
        <p:spPr>
          <a:xfrm>
            <a:off x="5681563" y="5240225"/>
            <a:ext cx="2592575" cy="1617775"/>
          </a:xfrm>
          <a:prstGeom prst="rect">
            <a:avLst/>
          </a:prstGeom>
          <a:noFill/>
          <a:ln>
            <a:noFill/>
          </a:ln>
        </p:spPr>
      </p:pic>
      <p:sp>
        <p:nvSpPr>
          <p:cNvPr id="66" name="Google Shape;66;p3"/>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
          <p:cNvSpPr txBox="1"/>
          <p:nvPr>
            <p:ph type="title"/>
          </p:nvPr>
        </p:nvSpPr>
        <p:spPr>
          <a:xfrm>
            <a:off x="457200" y="8205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Integrated System Design</a:t>
            </a:r>
            <a:endParaRPr/>
          </a:p>
        </p:txBody>
      </p:sp>
      <p:sp>
        <p:nvSpPr>
          <p:cNvPr id="72" name="Google Shape;72;p2"/>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pic>
        <p:nvPicPr>
          <p:cNvPr id="73" name="Google Shape;73;p2"/>
          <p:cNvPicPr preferRelativeResize="0"/>
          <p:nvPr/>
        </p:nvPicPr>
        <p:blipFill>
          <a:blip r:embed="rId3">
            <a:alphaModFix/>
          </a:blip>
          <a:stretch>
            <a:fillRect/>
          </a:stretch>
        </p:blipFill>
        <p:spPr>
          <a:xfrm>
            <a:off x="514138" y="1715802"/>
            <a:ext cx="8115728" cy="49289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1fbc7a9588c_0_5"/>
          <p:cNvSpPr txBox="1"/>
          <p:nvPr>
            <p:ph type="title"/>
          </p:nvPr>
        </p:nvSpPr>
        <p:spPr>
          <a:xfrm>
            <a:off x="457200" y="1079652"/>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3200"/>
              <a:buNone/>
            </a:pPr>
            <a:r>
              <a:rPr lang="en-US"/>
              <a:t>Project Timeline</a:t>
            </a:r>
            <a:endParaRPr/>
          </a:p>
        </p:txBody>
      </p:sp>
      <p:sp>
        <p:nvSpPr>
          <p:cNvPr id="79" name="Google Shape;79;g1fbc7a9588c_0_5"/>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grpSp>
        <p:nvGrpSpPr>
          <p:cNvPr id="80" name="Google Shape;80;g1fbc7a9588c_0_5"/>
          <p:cNvGrpSpPr/>
          <p:nvPr/>
        </p:nvGrpSpPr>
        <p:grpSpPr>
          <a:xfrm>
            <a:off x="7315200" y="2250800"/>
            <a:ext cx="1828800" cy="2847950"/>
            <a:chOff x="3657600" y="2295575"/>
            <a:chExt cx="1828800" cy="2847950"/>
          </a:xfrm>
        </p:grpSpPr>
        <p:sp>
          <p:nvSpPr>
            <p:cNvPr id="81" name="Google Shape;81;g1fbc7a9588c_0_5"/>
            <p:cNvSpPr/>
            <p:nvPr/>
          </p:nvSpPr>
          <p:spPr>
            <a:xfrm>
              <a:off x="3657600" y="2823925"/>
              <a:ext cx="1828800" cy="2319600"/>
            </a:xfrm>
            <a:prstGeom prst="rect">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g1fbc7a9588c_0_5"/>
            <p:cNvSpPr/>
            <p:nvPr/>
          </p:nvSpPr>
          <p:spPr>
            <a:xfrm>
              <a:off x="3657600" y="2295575"/>
              <a:ext cx="1828800" cy="53700"/>
            </a:xfrm>
            <a:prstGeom prst="rect">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g1fbc7a9588c_0_5"/>
            <p:cNvSpPr txBox="1"/>
            <p:nvPr/>
          </p:nvSpPr>
          <p:spPr>
            <a:xfrm>
              <a:off x="3863250" y="3050050"/>
              <a:ext cx="1417500" cy="797700"/>
            </a:xfrm>
            <a:prstGeom prst="rect">
              <a:avLst/>
            </a:prstGeom>
            <a:solidFill>
              <a:srgbClr val="FFD966"/>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5E5E5E"/>
                  </a:solidFill>
                  <a:latin typeface="Roboto"/>
                  <a:ea typeface="Roboto"/>
                  <a:cs typeface="Roboto"/>
                  <a:sym typeface="Roboto"/>
                </a:rPr>
                <a:t>Validation</a:t>
              </a:r>
              <a:endParaRPr b="1" i="0" sz="1200" u="none" cap="none" strike="noStrike">
                <a:solidFill>
                  <a:srgbClr val="5E5E5E"/>
                </a:solidFill>
                <a:latin typeface="Roboto"/>
                <a:ea typeface="Roboto"/>
                <a:cs typeface="Roboto"/>
                <a:sym typeface="Roboto"/>
              </a:endParaRPr>
            </a:p>
          </p:txBody>
        </p:sp>
        <p:sp>
          <p:nvSpPr>
            <p:cNvPr id="84" name="Google Shape;84;g1fbc7a9588c_0_5"/>
            <p:cNvSpPr txBox="1"/>
            <p:nvPr/>
          </p:nvSpPr>
          <p:spPr>
            <a:xfrm>
              <a:off x="3863250" y="3896950"/>
              <a:ext cx="1417500" cy="996000"/>
            </a:xfrm>
            <a:prstGeom prst="rect">
              <a:avLst/>
            </a:prstGeom>
            <a:solidFill>
              <a:srgbClr val="FFD966"/>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900"/>
                <a:buFont typeface="Arial"/>
                <a:buNone/>
              </a:pPr>
              <a:r>
                <a:rPr b="0" i="0" lang="en-US" sz="900" u="none" cap="none" strike="noStrike">
                  <a:solidFill>
                    <a:srgbClr val="5E5E5E"/>
                  </a:solidFill>
                  <a:latin typeface="Roboto"/>
                  <a:ea typeface="Roboto"/>
                  <a:cs typeface="Roboto"/>
                  <a:sym typeface="Roboto"/>
                </a:rPr>
                <a:t>Document end product specifications.</a:t>
              </a:r>
              <a:endParaRPr b="0" i="0" sz="900" u="none" cap="none" strike="noStrike">
                <a:solidFill>
                  <a:srgbClr val="5E5E5E"/>
                </a:solidFill>
                <a:latin typeface="Roboto"/>
                <a:ea typeface="Roboto"/>
                <a:cs typeface="Roboto"/>
                <a:sym typeface="Roboto"/>
              </a:endParaRPr>
            </a:p>
          </p:txBody>
        </p:sp>
        <p:sp>
          <p:nvSpPr>
            <p:cNvPr id="85" name="Google Shape;85;g1fbc7a9588c_0_5"/>
            <p:cNvSpPr txBox="1"/>
            <p:nvPr/>
          </p:nvSpPr>
          <p:spPr>
            <a:xfrm>
              <a:off x="3863250" y="2441107"/>
              <a:ext cx="871200" cy="2604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5E5E5E"/>
                  </a:solidFill>
                  <a:latin typeface="Roboto"/>
                  <a:ea typeface="Roboto"/>
                  <a:cs typeface="Roboto"/>
                  <a:sym typeface="Roboto"/>
                </a:rPr>
                <a:t>Apr</a:t>
              </a:r>
              <a:endParaRPr b="0" i="0" sz="1000" u="none" cap="none" strike="noStrike">
                <a:solidFill>
                  <a:srgbClr val="5E5E5E"/>
                </a:solidFill>
                <a:latin typeface="Roboto"/>
                <a:ea typeface="Roboto"/>
                <a:cs typeface="Roboto"/>
                <a:sym typeface="Roboto"/>
              </a:endParaRPr>
            </a:p>
          </p:txBody>
        </p:sp>
      </p:grpSp>
      <p:grpSp>
        <p:nvGrpSpPr>
          <p:cNvPr id="86" name="Google Shape;86;g1fbc7a9588c_0_5"/>
          <p:cNvGrpSpPr/>
          <p:nvPr/>
        </p:nvGrpSpPr>
        <p:grpSpPr>
          <a:xfrm>
            <a:off x="5486400" y="2250800"/>
            <a:ext cx="1828800" cy="2847950"/>
            <a:chOff x="3657600" y="2295575"/>
            <a:chExt cx="1828800" cy="2847950"/>
          </a:xfrm>
        </p:grpSpPr>
        <p:sp>
          <p:nvSpPr>
            <p:cNvPr id="87" name="Google Shape;87;g1fbc7a9588c_0_5"/>
            <p:cNvSpPr/>
            <p:nvPr/>
          </p:nvSpPr>
          <p:spPr>
            <a:xfrm>
              <a:off x="3657600" y="2823925"/>
              <a:ext cx="1828800" cy="2319600"/>
            </a:xfrm>
            <a:prstGeom prst="rect">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1fbc7a9588c_0_5"/>
            <p:cNvSpPr/>
            <p:nvPr/>
          </p:nvSpPr>
          <p:spPr>
            <a:xfrm>
              <a:off x="3657600" y="2295575"/>
              <a:ext cx="1828800" cy="53700"/>
            </a:xfrm>
            <a:prstGeom prst="rect">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9" name="Google Shape;89;g1fbc7a9588c_0_5"/>
            <p:cNvCxnSpPr/>
            <p:nvPr/>
          </p:nvCxnSpPr>
          <p:spPr>
            <a:xfrm>
              <a:off x="54864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90" name="Google Shape;90;g1fbc7a9588c_0_5"/>
            <p:cNvSpPr txBox="1"/>
            <p:nvPr/>
          </p:nvSpPr>
          <p:spPr>
            <a:xfrm>
              <a:off x="3863250" y="3050050"/>
              <a:ext cx="1417500" cy="7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5E5E5E"/>
                  </a:solidFill>
                  <a:latin typeface="Roboto"/>
                  <a:ea typeface="Roboto"/>
                  <a:cs typeface="Roboto"/>
                  <a:sym typeface="Roboto"/>
                </a:rPr>
                <a:t>Troubleshooting/Testing</a:t>
              </a:r>
              <a:endParaRPr b="1" i="0" sz="1200" u="none" cap="none" strike="noStrike">
                <a:solidFill>
                  <a:srgbClr val="5E5E5E"/>
                </a:solidFill>
                <a:latin typeface="Roboto"/>
                <a:ea typeface="Roboto"/>
                <a:cs typeface="Roboto"/>
                <a:sym typeface="Roboto"/>
              </a:endParaRPr>
            </a:p>
          </p:txBody>
        </p:sp>
        <p:sp>
          <p:nvSpPr>
            <p:cNvPr id="91" name="Google Shape;91;g1fbc7a9588c_0_5"/>
            <p:cNvSpPr txBox="1"/>
            <p:nvPr/>
          </p:nvSpPr>
          <p:spPr>
            <a:xfrm>
              <a:off x="3863250" y="3896950"/>
              <a:ext cx="14175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900"/>
                <a:buFont typeface="Arial"/>
                <a:buNone/>
              </a:pPr>
              <a:r>
                <a:rPr b="0" i="0" lang="en-US" sz="900" u="none" cap="none" strike="noStrike">
                  <a:solidFill>
                    <a:srgbClr val="5E5E5E"/>
                  </a:solidFill>
                  <a:latin typeface="Roboto"/>
                  <a:ea typeface="Roboto"/>
                  <a:cs typeface="Roboto"/>
                  <a:sym typeface="Roboto"/>
                </a:rPr>
                <a:t>Solve any problems that appear once connecting to other Subsystems</a:t>
              </a:r>
              <a:endParaRPr b="0" i="0" sz="900" u="none" cap="none" strike="noStrike">
                <a:solidFill>
                  <a:srgbClr val="5E5E5E"/>
                </a:solidFill>
                <a:latin typeface="Roboto"/>
                <a:ea typeface="Roboto"/>
                <a:cs typeface="Roboto"/>
                <a:sym typeface="Roboto"/>
              </a:endParaRPr>
            </a:p>
          </p:txBody>
        </p:sp>
        <p:sp>
          <p:nvSpPr>
            <p:cNvPr id="92" name="Google Shape;92;g1fbc7a9588c_0_5"/>
            <p:cNvSpPr txBox="1"/>
            <p:nvPr/>
          </p:nvSpPr>
          <p:spPr>
            <a:xfrm>
              <a:off x="3863250" y="2441107"/>
              <a:ext cx="8712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5E5E5E"/>
                  </a:solidFill>
                  <a:latin typeface="Roboto"/>
                  <a:ea typeface="Roboto"/>
                  <a:cs typeface="Roboto"/>
                  <a:sym typeface="Roboto"/>
                </a:rPr>
                <a:t>Mar</a:t>
              </a:r>
              <a:endParaRPr b="0" i="0" sz="1000" u="none" cap="none" strike="noStrike">
                <a:solidFill>
                  <a:srgbClr val="5E5E5E"/>
                </a:solidFill>
                <a:latin typeface="Roboto"/>
                <a:ea typeface="Roboto"/>
                <a:cs typeface="Roboto"/>
                <a:sym typeface="Roboto"/>
              </a:endParaRPr>
            </a:p>
          </p:txBody>
        </p:sp>
      </p:grpSp>
      <p:grpSp>
        <p:nvGrpSpPr>
          <p:cNvPr id="93" name="Google Shape;93;g1fbc7a9588c_0_5"/>
          <p:cNvGrpSpPr/>
          <p:nvPr/>
        </p:nvGrpSpPr>
        <p:grpSpPr>
          <a:xfrm>
            <a:off x="3657600" y="2250800"/>
            <a:ext cx="1828800" cy="2847950"/>
            <a:chOff x="3657600" y="2295575"/>
            <a:chExt cx="1828800" cy="2847950"/>
          </a:xfrm>
        </p:grpSpPr>
        <p:sp>
          <p:nvSpPr>
            <p:cNvPr id="94" name="Google Shape;94;g1fbc7a9588c_0_5"/>
            <p:cNvSpPr/>
            <p:nvPr/>
          </p:nvSpPr>
          <p:spPr>
            <a:xfrm>
              <a:off x="3657600" y="2823925"/>
              <a:ext cx="1828800" cy="2319600"/>
            </a:xfrm>
            <a:prstGeom prst="rect">
              <a:avLst/>
            </a:prstGeom>
            <a:solidFill>
              <a:srgbClr val="E0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g1fbc7a9588c_0_5"/>
            <p:cNvSpPr/>
            <p:nvPr/>
          </p:nvSpPr>
          <p:spPr>
            <a:xfrm>
              <a:off x="3657600" y="2295575"/>
              <a:ext cx="1828800" cy="53700"/>
            </a:xfrm>
            <a:prstGeom prst="rect">
              <a:avLst/>
            </a:prstGeom>
            <a:solidFill>
              <a:srgbClr val="E0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6" name="Google Shape;96;g1fbc7a9588c_0_5"/>
            <p:cNvCxnSpPr/>
            <p:nvPr/>
          </p:nvCxnSpPr>
          <p:spPr>
            <a:xfrm>
              <a:off x="5486400" y="2295575"/>
              <a:ext cx="0" cy="2837400"/>
            </a:xfrm>
            <a:prstGeom prst="straightConnector1">
              <a:avLst/>
            </a:prstGeom>
            <a:noFill/>
            <a:ln cap="flat" cmpd="sng" w="9525">
              <a:solidFill>
                <a:srgbClr val="D9D9D9"/>
              </a:solidFill>
              <a:prstDash val="dot"/>
              <a:round/>
              <a:headEnd len="sm" w="sm" type="none"/>
              <a:tailEnd len="sm" w="sm" type="none"/>
            </a:ln>
          </p:spPr>
        </p:cxnSp>
        <p:sp>
          <p:nvSpPr>
            <p:cNvPr id="97" name="Google Shape;97;g1fbc7a9588c_0_5"/>
            <p:cNvSpPr txBox="1"/>
            <p:nvPr/>
          </p:nvSpPr>
          <p:spPr>
            <a:xfrm>
              <a:off x="3863250" y="3050050"/>
              <a:ext cx="1417500" cy="797700"/>
            </a:xfrm>
            <a:prstGeom prst="rect">
              <a:avLst/>
            </a:prstGeom>
            <a:solidFill>
              <a:srgbClr val="E06666"/>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Roboto"/>
                  <a:ea typeface="Roboto"/>
                  <a:cs typeface="Roboto"/>
                  <a:sym typeface="Roboto"/>
                </a:rPr>
                <a:t>Integration</a:t>
              </a:r>
              <a:endParaRPr b="1" i="0" sz="1200" u="none" cap="none" strike="noStrike">
                <a:solidFill>
                  <a:schemeClr val="lt1"/>
                </a:solidFill>
                <a:latin typeface="Roboto"/>
                <a:ea typeface="Roboto"/>
                <a:cs typeface="Roboto"/>
                <a:sym typeface="Roboto"/>
              </a:endParaRPr>
            </a:p>
          </p:txBody>
        </p:sp>
        <p:sp>
          <p:nvSpPr>
            <p:cNvPr id="98" name="Google Shape;98;g1fbc7a9588c_0_5"/>
            <p:cNvSpPr txBox="1"/>
            <p:nvPr/>
          </p:nvSpPr>
          <p:spPr>
            <a:xfrm>
              <a:off x="3863250" y="3896950"/>
              <a:ext cx="1417500" cy="996000"/>
            </a:xfrm>
            <a:prstGeom prst="rect">
              <a:avLst/>
            </a:prstGeom>
            <a:solidFill>
              <a:srgbClr val="E06666"/>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900"/>
                <a:buFont typeface="Arial"/>
                <a:buNone/>
              </a:pPr>
              <a:r>
                <a:rPr b="0" i="0" lang="en-US" sz="900" u="none" cap="none" strike="noStrike">
                  <a:solidFill>
                    <a:schemeClr val="lt1"/>
                  </a:solidFill>
                  <a:latin typeface="Roboto"/>
                  <a:ea typeface="Roboto"/>
                  <a:cs typeface="Roboto"/>
                  <a:sym typeface="Roboto"/>
                </a:rPr>
                <a:t>Connect individual Subsystems</a:t>
              </a:r>
              <a:endParaRPr b="0" i="0" sz="900" u="none" cap="none" strike="noStrike">
                <a:solidFill>
                  <a:schemeClr val="lt1"/>
                </a:solidFill>
                <a:latin typeface="Roboto"/>
                <a:ea typeface="Roboto"/>
                <a:cs typeface="Roboto"/>
                <a:sym typeface="Roboto"/>
              </a:endParaRPr>
            </a:p>
          </p:txBody>
        </p:sp>
        <p:sp>
          <p:nvSpPr>
            <p:cNvPr id="99" name="Google Shape;99;g1fbc7a9588c_0_5"/>
            <p:cNvSpPr txBox="1"/>
            <p:nvPr/>
          </p:nvSpPr>
          <p:spPr>
            <a:xfrm>
              <a:off x="3863250" y="2441100"/>
              <a:ext cx="10200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5E5E5E"/>
                  </a:solidFill>
                  <a:latin typeface="Roboto"/>
                  <a:ea typeface="Roboto"/>
                  <a:cs typeface="Roboto"/>
                  <a:sym typeface="Roboto"/>
                </a:rPr>
                <a:t>Mid Feb - Mar</a:t>
              </a:r>
              <a:endParaRPr b="0" i="0" sz="1000" u="none" cap="none" strike="noStrike">
                <a:solidFill>
                  <a:srgbClr val="5E5E5E"/>
                </a:solidFill>
                <a:latin typeface="Roboto"/>
                <a:ea typeface="Roboto"/>
                <a:cs typeface="Roboto"/>
                <a:sym typeface="Roboto"/>
              </a:endParaRPr>
            </a:p>
          </p:txBody>
        </p:sp>
      </p:grpSp>
      <p:grpSp>
        <p:nvGrpSpPr>
          <p:cNvPr id="100" name="Google Shape;100;g1fbc7a9588c_0_5"/>
          <p:cNvGrpSpPr/>
          <p:nvPr/>
        </p:nvGrpSpPr>
        <p:grpSpPr>
          <a:xfrm>
            <a:off x="1828800" y="2250800"/>
            <a:ext cx="1828800" cy="2847950"/>
            <a:chOff x="0" y="2295575"/>
            <a:chExt cx="1828800" cy="2847950"/>
          </a:xfrm>
        </p:grpSpPr>
        <p:sp>
          <p:nvSpPr>
            <p:cNvPr id="101" name="Google Shape;101;g1fbc7a9588c_0_5"/>
            <p:cNvSpPr/>
            <p:nvPr/>
          </p:nvSpPr>
          <p:spPr>
            <a:xfrm>
              <a:off x="0" y="2823925"/>
              <a:ext cx="1828800" cy="2319600"/>
            </a:xfrm>
            <a:prstGeom prst="rect">
              <a:avLst/>
            </a:pr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g1fbc7a9588c_0_5"/>
            <p:cNvSpPr/>
            <p:nvPr/>
          </p:nvSpPr>
          <p:spPr>
            <a:xfrm>
              <a:off x="0" y="2295575"/>
              <a:ext cx="1828800" cy="53700"/>
            </a:xfrm>
            <a:prstGeom prst="rect">
              <a:avLst/>
            </a:pr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1fbc7a9588c_0_5"/>
            <p:cNvSpPr txBox="1"/>
            <p:nvPr/>
          </p:nvSpPr>
          <p:spPr>
            <a:xfrm>
              <a:off x="205650" y="3050050"/>
              <a:ext cx="1417500" cy="797700"/>
            </a:xfrm>
            <a:prstGeom prst="rect">
              <a:avLst/>
            </a:prstGeom>
            <a:solidFill>
              <a:srgbClr val="93C47D"/>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Roboto"/>
                  <a:ea typeface="Roboto"/>
                  <a:cs typeface="Roboto"/>
                  <a:sym typeface="Roboto"/>
                </a:rPr>
                <a:t>PCB Design</a:t>
              </a:r>
              <a:endParaRPr b="1" i="0" sz="1200" u="none" cap="none" strike="noStrike">
                <a:solidFill>
                  <a:srgbClr val="FFFFFF"/>
                </a:solidFill>
                <a:latin typeface="Roboto"/>
                <a:ea typeface="Roboto"/>
                <a:cs typeface="Roboto"/>
                <a:sym typeface="Roboto"/>
              </a:endParaRPr>
            </a:p>
          </p:txBody>
        </p:sp>
        <p:sp>
          <p:nvSpPr>
            <p:cNvPr id="104" name="Google Shape;104;g1fbc7a9588c_0_5"/>
            <p:cNvSpPr txBox="1"/>
            <p:nvPr/>
          </p:nvSpPr>
          <p:spPr>
            <a:xfrm>
              <a:off x="205650" y="3896950"/>
              <a:ext cx="14175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900"/>
                <a:buFont typeface="Arial"/>
                <a:buNone/>
              </a:pPr>
              <a:r>
                <a:rPr b="0" i="0" lang="en-US" sz="900" u="none" cap="none" strike="noStrike">
                  <a:solidFill>
                    <a:srgbClr val="FFFFFF"/>
                  </a:solidFill>
                  <a:latin typeface="Roboto"/>
                  <a:ea typeface="Roboto"/>
                  <a:cs typeface="Roboto"/>
                  <a:sym typeface="Roboto"/>
                </a:rPr>
                <a:t>Design and order PCBs</a:t>
              </a:r>
              <a:endParaRPr b="0" i="0" sz="900" u="none" cap="none" strike="noStrike">
                <a:solidFill>
                  <a:srgbClr val="FFFFFF"/>
                </a:solidFill>
                <a:latin typeface="Roboto"/>
                <a:ea typeface="Roboto"/>
                <a:cs typeface="Roboto"/>
                <a:sym typeface="Roboto"/>
              </a:endParaRPr>
            </a:p>
          </p:txBody>
        </p:sp>
        <p:sp>
          <p:nvSpPr>
            <p:cNvPr id="105" name="Google Shape;105;g1fbc7a9588c_0_5"/>
            <p:cNvSpPr txBox="1"/>
            <p:nvPr/>
          </p:nvSpPr>
          <p:spPr>
            <a:xfrm>
              <a:off x="205650" y="2441100"/>
              <a:ext cx="10428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1B786E"/>
                  </a:solidFill>
                  <a:latin typeface="Roboto"/>
                  <a:ea typeface="Roboto"/>
                  <a:cs typeface="Roboto"/>
                  <a:sym typeface="Roboto"/>
                </a:rPr>
                <a:t>Jan - Mid Feb</a:t>
              </a:r>
              <a:endParaRPr b="0" i="0" sz="1000" u="none" cap="none" strike="noStrike">
                <a:solidFill>
                  <a:srgbClr val="1B786E"/>
                </a:solidFill>
                <a:latin typeface="Roboto"/>
                <a:ea typeface="Roboto"/>
                <a:cs typeface="Roboto"/>
                <a:sym typeface="Roboto"/>
              </a:endParaRPr>
            </a:p>
          </p:txBody>
        </p:sp>
        <p:cxnSp>
          <p:nvCxnSpPr>
            <p:cNvPr id="106" name="Google Shape;106;g1fbc7a9588c_0_5"/>
            <p:cNvCxnSpPr/>
            <p:nvPr/>
          </p:nvCxnSpPr>
          <p:spPr>
            <a:xfrm>
              <a:off x="1828800" y="2295575"/>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107" name="Google Shape;107;g1fbc7a9588c_0_5"/>
          <p:cNvGrpSpPr/>
          <p:nvPr/>
        </p:nvGrpSpPr>
        <p:grpSpPr>
          <a:xfrm>
            <a:off x="0" y="2250800"/>
            <a:ext cx="1828800" cy="2847950"/>
            <a:chOff x="0" y="2295575"/>
            <a:chExt cx="1828800" cy="2847950"/>
          </a:xfrm>
        </p:grpSpPr>
        <p:sp>
          <p:nvSpPr>
            <p:cNvPr id="108" name="Google Shape;108;g1fbc7a9588c_0_5"/>
            <p:cNvSpPr/>
            <p:nvPr/>
          </p:nvSpPr>
          <p:spPr>
            <a:xfrm>
              <a:off x="0" y="2823925"/>
              <a:ext cx="1828800" cy="2319600"/>
            </a:xfrm>
            <a:prstGeom prst="rect">
              <a:avLst/>
            </a:pr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g1fbc7a9588c_0_5"/>
            <p:cNvSpPr/>
            <p:nvPr/>
          </p:nvSpPr>
          <p:spPr>
            <a:xfrm>
              <a:off x="0" y="2295575"/>
              <a:ext cx="1828800" cy="53700"/>
            </a:xfrm>
            <a:prstGeom prst="rect">
              <a:avLst/>
            </a:pr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g1fbc7a9588c_0_5"/>
            <p:cNvSpPr txBox="1"/>
            <p:nvPr/>
          </p:nvSpPr>
          <p:spPr>
            <a:xfrm>
              <a:off x="205650" y="3050050"/>
              <a:ext cx="1417500" cy="797700"/>
            </a:xfrm>
            <a:prstGeom prst="rect">
              <a:avLst/>
            </a:prstGeom>
            <a:solidFill>
              <a:srgbClr val="93C47D"/>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Roboto"/>
                  <a:ea typeface="Roboto"/>
                  <a:cs typeface="Roboto"/>
                  <a:sym typeface="Roboto"/>
                </a:rPr>
                <a:t>Pre-Integration</a:t>
              </a:r>
              <a:endParaRPr b="1" i="0" sz="1200" u="none" cap="none" strike="noStrike">
                <a:solidFill>
                  <a:srgbClr val="FFFFFF"/>
                </a:solidFill>
                <a:latin typeface="Roboto"/>
                <a:ea typeface="Roboto"/>
                <a:cs typeface="Roboto"/>
                <a:sym typeface="Roboto"/>
              </a:endParaRPr>
            </a:p>
          </p:txBody>
        </p:sp>
        <p:sp>
          <p:nvSpPr>
            <p:cNvPr id="111" name="Google Shape;111;g1fbc7a9588c_0_5"/>
            <p:cNvSpPr txBox="1"/>
            <p:nvPr/>
          </p:nvSpPr>
          <p:spPr>
            <a:xfrm>
              <a:off x="205650" y="3896950"/>
              <a:ext cx="1417500" cy="996000"/>
            </a:xfrm>
            <a:prstGeom prst="rect">
              <a:avLst/>
            </a:prstGeom>
            <a:solidFill>
              <a:srgbClr val="93C47D"/>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900"/>
                <a:buFont typeface="Arial"/>
                <a:buNone/>
              </a:pPr>
              <a:r>
                <a:rPr b="0" i="0" lang="en-US" sz="900" u="none" cap="none" strike="noStrike">
                  <a:solidFill>
                    <a:srgbClr val="FFFFFF"/>
                  </a:solidFill>
                  <a:latin typeface="Roboto"/>
                  <a:ea typeface="Roboto"/>
                  <a:cs typeface="Roboto"/>
                  <a:sym typeface="Roboto"/>
                </a:rPr>
                <a:t>Complete items required for integration</a:t>
              </a:r>
              <a:endParaRPr b="0" i="0" sz="900" u="none" cap="none" strike="noStrike">
                <a:solidFill>
                  <a:srgbClr val="FFFFFF"/>
                </a:solidFill>
                <a:latin typeface="Roboto"/>
                <a:ea typeface="Roboto"/>
                <a:cs typeface="Roboto"/>
                <a:sym typeface="Roboto"/>
              </a:endParaRPr>
            </a:p>
          </p:txBody>
        </p:sp>
        <p:sp>
          <p:nvSpPr>
            <p:cNvPr id="112" name="Google Shape;112;g1fbc7a9588c_0_5"/>
            <p:cNvSpPr txBox="1"/>
            <p:nvPr/>
          </p:nvSpPr>
          <p:spPr>
            <a:xfrm>
              <a:off x="205650" y="2441100"/>
              <a:ext cx="10455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US" sz="1000" u="none" cap="none" strike="noStrike">
                  <a:solidFill>
                    <a:srgbClr val="1B786E"/>
                  </a:solidFill>
                  <a:latin typeface="Roboto"/>
                  <a:ea typeface="Roboto"/>
                  <a:cs typeface="Roboto"/>
                  <a:sym typeface="Roboto"/>
                </a:rPr>
                <a:t>Jan - Early Feb</a:t>
              </a:r>
              <a:endParaRPr b="0" i="0" sz="1000" u="none" cap="none" strike="noStrike">
                <a:solidFill>
                  <a:srgbClr val="1B786E"/>
                </a:solidFill>
                <a:latin typeface="Roboto"/>
                <a:ea typeface="Roboto"/>
                <a:cs typeface="Roboto"/>
                <a:sym typeface="Roboto"/>
              </a:endParaRPr>
            </a:p>
          </p:txBody>
        </p:sp>
        <p:cxnSp>
          <p:nvCxnSpPr>
            <p:cNvPr id="113" name="Google Shape;113;g1fbc7a9588c_0_5"/>
            <p:cNvCxnSpPr/>
            <p:nvPr/>
          </p:nvCxnSpPr>
          <p:spPr>
            <a:xfrm>
              <a:off x="1828800" y="2295575"/>
              <a:ext cx="0" cy="2837400"/>
            </a:xfrm>
            <a:prstGeom prst="straightConnector1">
              <a:avLst/>
            </a:prstGeom>
            <a:noFill/>
            <a:ln cap="flat" cmpd="sng" w="9525">
              <a:solidFill>
                <a:srgbClr val="83E3D9"/>
              </a:solidFill>
              <a:prstDash val="dot"/>
              <a:round/>
              <a:headEnd len="sm" w="sm" type="none"/>
              <a:tailEnd len="sm" w="sm" type="none"/>
            </a:ln>
          </p:spPr>
        </p:cxnSp>
      </p:grpSp>
      <p:sp>
        <p:nvSpPr>
          <p:cNvPr id="114" name="Google Shape;114;g1fbc7a9588c_0_5"/>
          <p:cNvSpPr/>
          <p:nvPr/>
        </p:nvSpPr>
        <p:spPr>
          <a:xfrm>
            <a:off x="855550" y="5716500"/>
            <a:ext cx="405900" cy="3045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g1fbc7a9588c_0_5"/>
          <p:cNvSpPr/>
          <p:nvPr/>
        </p:nvSpPr>
        <p:spPr>
          <a:xfrm>
            <a:off x="2326800" y="5716500"/>
            <a:ext cx="405900" cy="3045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g1fbc7a9588c_0_5"/>
          <p:cNvSpPr/>
          <p:nvPr/>
        </p:nvSpPr>
        <p:spPr>
          <a:xfrm>
            <a:off x="4487888" y="5716500"/>
            <a:ext cx="405900" cy="3045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g1fbc7a9588c_0_5"/>
          <p:cNvSpPr txBox="1"/>
          <p:nvPr/>
        </p:nvSpPr>
        <p:spPr>
          <a:xfrm>
            <a:off x="1261450" y="5668650"/>
            <a:ext cx="149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Behind</a:t>
            </a:r>
            <a:endParaRPr b="0" i="0" sz="1400" u="none" cap="none" strike="noStrike">
              <a:solidFill>
                <a:srgbClr val="000000"/>
              </a:solidFill>
              <a:latin typeface="Arial"/>
              <a:ea typeface="Arial"/>
              <a:cs typeface="Arial"/>
              <a:sym typeface="Arial"/>
            </a:endParaRPr>
          </a:p>
        </p:txBody>
      </p:sp>
      <p:sp>
        <p:nvSpPr>
          <p:cNvPr id="118" name="Google Shape;118;g1fbc7a9588c_0_5"/>
          <p:cNvSpPr txBox="1"/>
          <p:nvPr/>
        </p:nvSpPr>
        <p:spPr>
          <a:xfrm>
            <a:off x="2732700" y="5560950"/>
            <a:ext cx="1491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Working 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On Schedule</a:t>
            </a:r>
            <a:endParaRPr b="0" i="0" sz="1400" u="none" cap="none" strike="noStrike">
              <a:solidFill>
                <a:srgbClr val="000000"/>
              </a:solidFill>
              <a:latin typeface="Arial"/>
              <a:ea typeface="Arial"/>
              <a:cs typeface="Arial"/>
              <a:sym typeface="Arial"/>
            </a:endParaRPr>
          </a:p>
        </p:txBody>
      </p:sp>
      <p:sp>
        <p:nvSpPr>
          <p:cNvPr id="119" name="Google Shape;119;g1fbc7a9588c_0_5"/>
          <p:cNvSpPr txBox="1"/>
          <p:nvPr/>
        </p:nvSpPr>
        <p:spPr>
          <a:xfrm>
            <a:off x="4893788" y="5668650"/>
            <a:ext cx="149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Completed</a:t>
            </a:r>
            <a:endParaRPr b="0" i="0" sz="1400" u="none" cap="none" strike="noStrike">
              <a:solidFill>
                <a:srgbClr val="000000"/>
              </a:solidFill>
              <a:latin typeface="Arial"/>
              <a:ea typeface="Arial"/>
              <a:cs typeface="Arial"/>
              <a:sym typeface="Arial"/>
            </a:endParaRPr>
          </a:p>
        </p:txBody>
      </p:sp>
      <p:sp>
        <p:nvSpPr>
          <p:cNvPr id="120" name="Google Shape;120;g1fbc7a9588c_0_5"/>
          <p:cNvSpPr/>
          <p:nvPr/>
        </p:nvSpPr>
        <p:spPr>
          <a:xfrm>
            <a:off x="6243075" y="5716500"/>
            <a:ext cx="405900" cy="3045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1fbc7a9588c_0_5"/>
          <p:cNvSpPr txBox="1"/>
          <p:nvPr/>
        </p:nvSpPr>
        <p:spPr>
          <a:xfrm>
            <a:off x="6628950" y="5560950"/>
            <a:ext cx="1491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Not Started,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Future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graphicFrame>
        <p:nvGraphicFramePr>
          <p:cNvPr id="126" name="Google Shape;126;g175f267dc7b_0_2"/>
          <p:cNvGraphicFramePr/>
          <p:nvPr/>
        </p:nvGraphicFramePr>
        <p:xfrm>
          <a:off x="200550" y="2004850"/>
          <a:ext cx="3000000" cy="3000000"/>
        </p:xfrm>
        <a:graphic>
          <a:graphicData uri="http://schemas.openxmlformats.org/drawingml/2006/table">
            <a:tbl>
              <a:tblPr>
                <a:noFill/>
                <a:tableStyleId>{FFE8AA4E-D688-48C7-8283-59374386FE25}</a:tableStyleId>
              </a:tblPr>
              <a:tblGrid>
                <a:gridCol w="4531175"/>
                <a:gridCol w="4211725"/>
              </a:tblGrid>
              <a:tr h="743325">
                <a:tc>
                  <a:txBody>
                    <a:bodyPr/>
                    <a:lstStyle/>
                    <a:p>
                      <a:pPr indent="0" lvl="0" marL="0" marR="0" rtl="0" algn="ctr">
                        <a:lnSpc>
                          <a:spcPct val="100000"/>
                        </a:lnSpc>
                        <a:spcBef>
                          <a:spcPts val="0"/>
                        </a:spcBef>
                        <a:spcAft>
                          <a:spcPts val="0"/>
                        </a:spcAft>
                        <a:buClr>
                          <a:srgbClr val="000000"/>
                        </a:buClr>
                        <a:buSzPts val="1400"/>
                        <a:buFont typeface="Arial"/>
                        <a:buNone/>
                      </a:pPr>
                      <a:r>
                        <a:rPr b="1" lang="en-US" sz="1800" u="none" cap="none" strike="noStrike"/>
                        <a:t>Accomplishments since last update:</a:t>
                      </a:r>
                      <a:endParaRPr b="1" sz="1800" u="none" cap="none" strike="noStrike"/>
                    </a:p>
                    <a:p>
                      <a:pPr indent="0" lvl="0" marL="0" marR="0" rtl="0" algn="ctr">
                        <a:lnSpc>
                          <a:spcPct val="100000"/>
                        </a:lnSpc>
                        <a:spcBef>
                          <a:spcPts val="0"/>
                        </a:spcBef>
                        <a:spcAft>
                          <a:spcPts val="0"/>
                        </a:spcAft>
                        <a:buClr>
                          <a:srgbClr val="000000"/>
                        </a:buClr>
                        <a:buSzPts val="1400"/>
                        <a:buFont typeface="Arial"/>
                        <a:buNone/>
                      </a:pPr>
                      <a:r>
                        <a:rPr b="1" lang="en-US" sz="1800">
                          <a:solidFill>
                            <a:schemeClr val="dk1"/>
                          </a:solidFill>
                        </a:rPr>
                        <a:t>79</a:t>
                      </a:r>
                      <a:r>
                        <a:rPr b="1" lang="en-US" sz="1800" u="none" cap="none" strike="noStrike">
                          <a:solidFill>
                            <a:schemeClr val="dk1"/>
                          </a:solidFill>
                        </a:rPr>
                        <a:t> hrs of effort</a:t>
                      </a:r>
                      <a:endParaRPr b="1" sz="1800" u="none" cap="none" strike="noStrike">
                        <a:solidFill>
                          <a:schemeClr val="dk1"/>
                        </a:solidFill>
                      </a:endParaRPr>
                    </a:p>
                  </a:txBody>
                  <a:tcPr marT="91425" marB="91425" marR="91425" marL="91425" anchor="ctr">
                    <a:solidFill>
                      <a:schemeClr val="accent5"/>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800" u="none" cap="none" strike="noStrike"/>
                        <a:t>Ongoing progress/problems and plans until the next presentation</a:t>
                      </a:r>
                      <a:endParaRPr b="1" sz="1800" u="none" cap="none" strike="noStrike"/>
                    </a:p>
                  </a:txBody>
                  <a:tcPr marT="91425" marB="91425" marR="91425" marL="91425" anchor="ctr">
                    <a:solidFill>
                      <a:schemeClr val="accent5"/>
                    </a:solidFill>
                  </a:tcPr>
                </a:tc>
              </a:tr>
              <a:tr h="3731625">
                <a:tc>
                  <a:txBody>
                    <a:bodyPr/>
                    <a:lstStyle/>
                    <a:p>
                      <a:pPr indent="0" lvl="0" marL="457200" marR="0" rtl="0" algn="l">
                        <a:lnSpc>
                          <a:spcPct val="100000"/>
                        </a:lnSpc>
                        <a:spcBef>
                          <a:spcPts val="0"/>
                        </a:spcBef>
                        <a:spcAft>
                          <a:spcPts val="0"/>
                        </a:spcAft>
                        <a:buClr>
                          <a:srgbClr val="000000"/>
                        </a:buClr>
                        <a:buSzPts val="1800"/>
                        <a:buFont typeface="Arial"/>
                        <a:buNone/>
                      </a:pPr>
                      <a:r>
                        <a:t/>
                      </a:r>
                      <a:endParaRPr sz="1800" u="none" cap="none" strike="noStrike"/>
                    </a:p>
                    <a:p>
                      <a:pPr indent="0" lvl="0" marL="457200" marR="0" rtl="0" algn="l">
                        <a:lnSpc>
                          <a:spcPct val="100000"/>
                        </a:lnSpc>
                        <a:spcBef>
                          <a:spcPts val="0"/>
                        </a:spcBef>
                        <a:spcAft>
                          <a:spcPts val="0"/>
                        </a:spcAft>
                        <a:buClr>
                          <a:srgbClr val="000000"/>
                        </a:buClr>
                        <a:buSzPts val="1800"/>
                        <a:buFont typeface="Arial"/>
                        <a:buNone/>
                      </a:pPr>
                      <a:r>
                        <a:t/>
                      </a:r>
                      <a:endParaRPr sz="1800" u="none" cap="none" strike="noStrike"/>
                    </a:p>
                    <a:p>
                      <a:pPr indent="0" lvl="0" marL="0" marR="0" rtl="0" algn="l">
                        <a:lnSpc>
                          <a:spcPct val="100000"/>
                        </a:lnSpc>
                        <a:spcBef>
                          <a:spcPts val="0"/>
                        </a:spcBef>
                        <a:spcAft>
                          <a:spcPts val="0"/>
                        </a:spcAft>
                        <a:buNone/>
                      </a:pPr>
                      <a:r>
                        <a:t/>
                      </a:r>
                      <a:endParaRPr sz="1800"/>
                    </a:p>
                    <a:p>
                      <a:pPr indent="0" lvl="0" marL="457200" marR="0" rtl="0" algn="l">
                        <a:lnSpc>
                          <a:spcPct val="100000"/>
                        </a:lnSpc>
                        <a:spcBef>
                          <a:spcPts val="0"/>
                        </a:spcBef>
                        <a:spcAft>
                          <a:spcPts val="0"/>
                        </a:spcAft>
                        <a:buNone/>
                      </a:pPr>
                      <a:r>
                        <a:t/>
                      </a:r>
                      <a:endParaRPr sz="1800"/>
                    </a:p>
                    <a:p>
                      <a:pPr indent="-228600" lvl="0" marL="285750" marR="0" rtl="0" algn="l">
                        <a:lnSpc>
                          <a:spcPct val="100000"/>
                        </a:lnSpc>
                        <a:spcBef>
                          <a:spcPts val="0"/>
                        </a:spcBef>
                        <a:spcAft>
                          <a:spcPts val="0"/>
                        </a:spcAft>
                        <a:buClr>
                          <a:srgbClr val="000000"/>
                        </a:buClr>
                        <a:buSzPts val="1800"/>
                        <a:buFont typeface="Arial"/>
                        <a:buChar char="●"/>
                      </a:pPr>
                      <a:r>
                        <a:rPr lang="en-US" sz="1800"/>
                        <a:t>Validated DC-DC </a:t>
                      </a:r>
                      <a:r>
                        <a:rPr lang="en-US" sz="1800"/>
                        <a:t>Boost Converter and DC-DC Buck-Boost Converter</a:t>
                      </a:r>
                      <a:endParaRPr sz="1800"/>
                    </a:p>
                  </a:txBody>
                  <a:tcPr marT="91425" marB="91425" marR="91425" marL="91425"/>
                </a:tc>
                <a:tc>
                  <a:txBody>
                    <a:bodyPr/>
                    <a:lstStyle/>
                    <a:p>
                      <a:pPr indent="0" lvl="0" marL="457200" marR="0" rtl="0" algn="l">
                        <a:lnSpc>
                          <a:spcPct val="100000"/>
                        </a:lnSpc>
                        <a:spcBef>
                          <a:spcPts val="0"/>
                        </a:spcBef>
                        <a:spcAft>
                          <a:spcPts val="0"/>
                        </a:spcAft>
                        <a:buClr>
                          <a:srgbClr val="000000"/>
                        </a:buClr>
                        <a:buSzPts val="1400"/>
                        <a:buFont typeface="Arial"/>
                        <a:buNone/>
                      </a:pPr>
                      <a:r>
                        <a:t/>
                      </a:r>
                      <a:endParaRPr sz="1800" u="none" cap="none" strike="noStrike"/>
                    </a:p>
                    <a:p>
                      <a:pPr indent="0" lvl="0" marL="0" marR="0" rtl="0" algn="l">
                        <a:lnSpc>
                          <a:spcPct val="100000"/>
                        </a:lnSpc>
                        <a:spcBef>
                          <a:spcPts val="1000"/>
                        </a:spcBef>
                        <a:spcAft>
                          <a:spcPts val="0"/>
                        </a:spcAft>
                        <a:buClr>
                          <a:srgbClr val="000000"/>
                        </a:buClr>
                        <a:buSzPts val="1400"/>
                        <a:buFont typeface="Arial"/>
                        <a:buNone/>
                      </a:pPr>
                      <a:r>
                        <a:rPr lang="en-US" sz="1800" u="none" cap="none" strike="noStrike"/>
                        <a:t>In 2 weeks…</a:t>
                      </a:r>
                      <a:endParaRPr sz="1800"/>
                    </a:p>
                    <a:p>
                      <a:pPr indent="-228600" lvl="0" marL="285750" marR="0" rtl="0" algn="l">
                        <a:lnSpc>
                          <a:spcPct val="100000"/>
                        </a:lnSpc>
                        <a:spcBef>
                          <a:spcPts val="1000"/>
                        </a:spcBef>
                        <a:spcAft>
                          <a:spcPts val="0"/>
                        </a:spcAft>
                        <a:buClr>
                          <a:srgbClr val="000000"/>
                        </a:buClr>
                        <a:buSzPts val="1800"/>
                        <a:buFont typeface="Arial"/>
                        <a:buChar char="●"/>
                      </a:pPr>
                      <a:r>
                        <a:rPr lang="en-US" sz="1800"/>
                        <a:t>Complete integration with Nicole’s Bluetooth code</a:t>
                      </a:r>
                      <a:endParaRPr sz="1800"/>
                    </a:p>
                    <a:p>
                      <a:pPr indent="-228600" lvl="0" marL="285750" marR="0" rtl="0" algn="l">
                        <a:lnSpc>
                          <a:spcPct val="100000"/>
                        </a:lnSpc>
                        <a:spcBef>
                          <a:spcPts val="1000"/>
                        </a:spcBef>
                        <a:spcAft>
                          <a:spcPts val="0"/>
                        </a:spcAft>
                        <a:buClr>
                          <a:srgbClr val="000000"/>
                        </a:buClr>
                        <a:buSzPts val="1800"/>
                        <a:buFont typeface="Arial"/>
                        <a:buChar char="●"/>
                      </a:pPr>
                      <a:r>
                        <a:rPr lang="en-US" sz="1800"/>
                        <a:t>Test and validate remaining converters</a:t>
                      </a:r>
                      <a:endParaRPr sz="1800" u="none" cap="none" strike="noStrike"/>
                    </a:p>
                    <a:p>
                      <a:pPr indent="-228600" lvl="0" marL="285750" marR="0" rtl="0" algn="l">
                        <a:lnSpc>
                          <a:spcPct val="100000"/>
                        </a:lnSpc>
                        <a:spcBef>
                          <a:spcPts val="1000"/>
                        </a:spcBef>
                        <a:spcAft>
                          <a:spcPts val="0"/>
                        </a:spcAft>
                        <a:buClr>
                          <a:srgbClr val="000000"/>
                        </a:buClr>
                        <a:buSzPts val="1800"/>
                        <a:buFont typeface="Arial"/>
                        <a:buChar char="●"/>
                      </a:pPr>
                      <a:r>
                        <a:rPr lang="en-US" sz="1800"/>
                        <a:t>Test charging circuit and battery fuel gauge</a:t>
                      </a:r>
                      <a:endParaRPr sz="1800"/>
                    </a:p>
                  </a:txBody>
                  <a:tcPr marT="91425" marB="91425" marR="91425" marL="91425"/>
                </a:tc>
              </a:tr>
            </a:tbl>
          </a:graphicData>
        </a:graphic>
      </p:graphicFrame>
      <p:sp>
        <p:nvSpPr>
          <p:cNvPr id="127" name="Google Shape;127;g175f267dc7b_0_2"/>
          <p:cNvSpPr txBox="1"/>
          <p:nvPr>
            <p:ph type="title"/>
          </p:nvPr>
        </p:nvSpPr>
        <p:spPr>
          <a:xfrm>
            <a:off x="160200" y="1022400"/>
            <a:ext cx="8823600" cy="803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880"/>
              <a:buFont typeface="Arial"/>
              <a:buNone/>
            </a:pPr>
            <a:r>
              <a:rPr lang="en-US"/>
              <a:t>Antonio Cardona</a:t>
            </a:r>
            <a:endParaRPr sz="1700"/>
          </a:p>
        </p:txBody>
      </p:sp>
      <p:sp>
        <p:nvSpPr>
          <p:cNvPr id="128" name="Google Shape;128;g175f267dc7b_0_2"/>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175f267dc7b_0_10"/>
          <p:cNvSpPr txBox="1"/>
          <p:nvPr/>
        </p:nvSpPr>
        <p:spPr>
          <a:xfrm>
            <a:off x="531300" y="822625"/>
            <a:ext cx="8081400" cy="8037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3200"/>
              <a:buFont typeface="Arial"/>
              <a:buNone/>
            </a:pPr>
            <a:r>
              <a:rPr b="1" lang="en-US" sz="3200"/>
              <a:t>Load Regulation Test</a:t>
            </a:r>
            <a:endParaRPr b="1" i="0" sz="2980" u="none" cap="none" strike="noStrike">
              <a:solidFill>
                <a:srgbClr val="000000"/>
              </a:solidFill>
              <a:latin typeface="Arial"/>
              <a:ea typeface="Arial"/>
              <a:cs typeface="Arial"/>
              <a:sym typeface="Arial"/>
            </a:endParaRPr>
          </a:p>
        </p:txBody>
      </p:sp>
      <p:sp>
        <p:nvSpPr>
          <p:cNvPr id="134" name="Google Shape;134;g175f267dc7b_0_10"/>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sp>
        <p:nvSpPr>
          <p:cNvPr id="135" name="Google Shape;135;g175f267dc7b_0_10"/>
          <p:cNvSpPr txBox="1"/>
          <p:nvPr/>
        </p:nvSpPr>
        <p:spPr>
          <a:xfrm>
            <a:off x="2769750" y="1803200"/>
            <a:ext cx="36045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Boost Converter (+5.0V)</a:t>
            </a:r>
            <a:endParaRPr b="1" sz="1800"/>
          </a:p>
        </p:txBody>
      </p:sp>
      <p:sp>
        <p:nvSpPr>
          <p:cNvPr id="136" name="Google Shape;136;g175f267dc7b_0_10"/>
          <p:cNvSpPr txBox="1"/>
          <p:nvPr/>
        </p:nvSpPr>
        <p:spPr>
          <a:xfrm>
            <a:off x="5348100" y="6218925"/>
            <a:ext cx="36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Expected Current Load of 25mA for LCD</a:t>
            </a:r>
            <a:endParaRPr/>
          </a:p>
        </p:txBody>
      </p:sp>
      <p:pic>
        <p:nvPicPr>
          <p:cNvPr id="137" name="Google Shape;137;g175f267dc7b_0_10"/>
          <p:cNvPicPr preferRelativeResize="0"/>
          <p:nvPr/>
        </p:nvPicPr>
        <p:blipFill>
          <a:blip r:embed="rId3">
            <a:alphaModFix/>
          </a:blip>
          <a:stretch>
            <a:fillRect/>
          </a:stretch>
        </p:blipFill>
        <p:spPr>
          <a:xfrm>
            <a:off x="206275" y="3521800"/>
            <a:ext cx="3043451" cy="1584143"/>
          </a:xfrm>
          <a:prstGeom prst="rect">
            <a:avLst/>
          </a:prstGeom>
          <a:noFill/>
          <a:ln>
            <a:noFill/>
          </a:ln>
        </p:spPr>
      </p:pic>
      <p:pic>
        <p:nvPicPr>
          <p:cNvPr id="138" name="Google Shape;138;g175f267dc7b_0_10" title="Chart"/>
          <p:cNvPicPr preferRelativeResize="0"/>
          <p:nvPr/>
        </p:nvPicPr>
        <p:blipFill>
          <a:blip r:embed="rId4">
            <a:alphaModFix/>
          </a:blip>
          <a:stretch>
            <a:fillRect/>
          </a:stretch>
        </p:blipFill>
        <p:spPr>
          <a:xfrm>
            <a:off x="3402126" y="2417300"/>
            <a:ext cx="5589474" cy="3456158"/>
          </a:xfrm>
          <a:prstGeom prst="rect">
            <a:avLst/>
          </a:prstGeom>
          <a:noFill/>
          <a:ln>
            <a:noFill/>
          </a:ln>
        </p:spPr>
      </p:pic>
      <p:sp>
        <p:nvSpPr>
          <p:cNvPr id="139" name="Google Shape;139;g175f267dc7b_0_10"/>
          <p:cNvSpPr txBox="1"/>
          <p:nvPr/>
        </p:nvSpPr>
        <p:spPr>
          <a:xfrm>
            <a:off x="-476850" y="1403000"/>
            <a:ext cx="2934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US">
                <a:solidFill>
                  <a:srgbClr val="5E5E5E"/>
                </a:solidFill>
              </a:rPr>
              <a:t>Antonio Cardona</a:t>
            </a:r>
            <a:endParaRPr b="0" i="0" sz="1400" u="none" cap="none" strike="noStrike">
              <a:solidFill>
                <a:srgbClr val="5E5E5E"/>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1f9338af2bc_0_4"/>
          <p:cNvSpPr txBox="1"/>
          <p:nvPr/>
        </p:nvSpPr>
        <p:spPr>
          <a:xfrm>
            <a:off x="531300" y="822625"/>
            <a:ext cx="8081400" cy="8037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3200"/>
              <a:buFont typeface="Arial"/>
              <a:buNone/>
            </a:pPr>
            <a:r>
              <a:rPr b="1" lang="en-US" sz="3200"/>
              <a:t>Line Regulation Test @ 25mA Load</a:t>
            </a:r>
            <a:endParaRPr b="1" i="0" sz="2980" u="none" cap="none" strike="noStrike">
              <a:solidFill>
                <a:srgbClr val="000000"/>
              </a:solidFill>
              <a:latin typeface="Arial"/>
              <a:ea typeface="Arial"/>
              <a:cs typeface="Arial"/>
              <a:sym typeface="Arial"/>
            </a:endParaRPr>
          </a:p>
        </p:txBody>
      </p:sp>
      <p:sp>
        <p:nvSpPr>
          <p:cNvPr id="145" name="Google Shape;145;g1f9338af2bc_0_4"/>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sp>
        <p:nvSpPr>
          <p:cNvPr id="146" name="Google Shape;146;g1f9338af2bc_0_4"/>
          <p:cNvSpPr txBox="1"/>
          <p:nvPr/>
        </p:nvSpPr>
        <p:spPr>
          <a:xfrm>
            <a:off x="2769750" y="1803200"/>
            <a:ext cx="36045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Boost Converter (+5.0V)</a:t>
            </a:r>
            <a:endParaRPr b="1" sz="1800"/>
          </a:p>
        </p:txBody>
      </p:sp>
      <p:sp>
        <p:nvSpPr>
          <p:cNvPr id="147" name="Google Shape;147;g1f9338af2bc_0_4"/>
          <p:cNvSpPr txBox="1"/>
          <p:nvPr/>
        </p:nvSpPr>
        <p:spPr>
          <a:xfrm>
            <a:off x="5348100" y="6218925"/>
            <a:ext cx="36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Expected Current Load of 25mA for LCD</a:t>
            </a:r>
            <a:endParaRPr/>
          </a:p>
        </p:txBody>
      </p:sp>
      <p:sp>
        <p:nvSpPr>
          <p:cNvPr id="148" name="Google Shape;148;g1f9338af2bc_0_4"/>
          <p:cNvSpPr txBox="1"/>
          <p:nvPr/>
        </p:nvSpPr>
        <p:spPr>
          <a:xfrm>
            <a:off x="5348100" y="5914125"/>
            <a:ext cx="36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Li-ion Battery Voltage Range: 2.4V - 4.28V</a:t>
            </a:r>
            <a:endParaRPr/>
          </a:p>
        </p:txBody>
      </p:sp>
      <p:pic>
        <p:nvPicPr>
          <p:cNvPr id="149" name="Google Shape;149;g1f9338af2bc_0_4"/>
          <p:cNvPicPr preferRelativeResize="0"/>
          <p:nvPr/>
        </p:nvPicPr>
        <p:blipFill>
          <a:blip r:embed="rId3">
            <a:alphaModFix/>
          </a:blip>
          <a:stretch>
            <a:fillRect/>
          </a:stretch>
        </p:blipFill>
        <p:spPr>
          <a:xfrm>
            <a:off x="206275" y="3445600"/>
            <a:ext cx="3043451" cy="1584143"/>
          </a:xfrm>
          <a:prstGeom prst="rect">
            <a:avLst/>
          </a:prstGeom>
          <a:noFill/>
          <a:ln>
            <a:noFill/>
          </a:ln>
        </p:spPr>
      </p:pic>
      <p:pic>
        <p:nvPicPr>
          <p:cNvPr id="150" name="Google Shape;150;g1f9338af2bc_0_4" title="Chart"/>
          <p:cNvPicPr preferRelativeResize="0"/>
          <p:nvPr/>
        </p:nvPicPr>
        <p:blipFill>
          <a:blip r:embed="rId4">
            <a:alphaModFix/>
          </a:blip>
          <a:stretch>
            <a:fillRect/>
          </a:stretch>
        </p:blipFill>
        <p:spPr>
          <a:xfrm>
            <a:off x="3402126" y="2417300"/>
            <a:ext cx="5408775" cy="3344426"/>
          </a:xfrm>
          <a:prstGeom prst="rect">
            <a:avLst/>
          </a:prstGeom>
          <a:noFill/>
          <a:ln>
            <a:noFill/>
          </a:ln>
        </p:spPr>
      </p:pic>
      <p:sp>
        <p:nvSpPr>
          <p:cNvPr id="151" name="Google Shape;151;g1f9338af2bc_0_4"/>
          <p:cNvSpPr txBox="1"/>
          <p:nvPr/>
        </p:nvSpPr>
        <p:spPr>
          <a:xfrm>
            <a:off x="-476850" y="1403000"/>
            <a:ext cx="2934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US">
                <a:solidFill>
                  <a:srgbClr val="5E5E5E"/>
                </a:solidFill>
              </a:rPr>
              <a:t>Antonio Cardona</a:t>
            </a:r>
            <a:endParaRPr b="0" i="0" sz="1400" u="none" cap="none" strike="noStrike">
              <a:solidFill>
                <a:srgbClr val="5E5E5E"/>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1f9338af2bc_0_40"/>
          <p:cNvSpPr txBox="1"/>
          <p:nvPr/>
        </p:nvSpPr>
        <p:spPr>
          <a:xfrm>
            <a:off x="531300" y="822625"/>
            <a:ext cx="8081400" cy="8037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3200"/>
              <a:buFont typeface="Arial"/>
              <a:buNone/>
            </a:pPr>
            <a:r>
              <a:rPr b="1" lang="en-US" sz="3200"/>
              <a:t>Line Regulation Test @ 52mA Load</a:t>
            </a:r>
            <a:endParaRPr b="1" i="0" sz="2980" u="none" cap="none" strike="noStrike">
              <a:solidFill>
                <a:srgbClr val="000000"/>
              </a:solidFill>
              <a:latin typeface="Arial"/>
              <a:ea typeface="Arial"/>
              <a:cs typeface="Arial"/>
              <a:sym typeface="Arial"/>
            </a:endParaRPr>
          </a:p>
        </p:txBody>
      </p:sp>
      <p:sp>
        <p:nvSpPr>
          <p:cNvPr id="157" name="Google Shape;157;g1f9338af2bc_0_40"/>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sp>
        <p:nvSpPr>
          <p:cNvPr id="158" name="Google Shape;158;g1f9338af2bc_0_40"/>
          <p:cNvSpPr txBox="1"/>
          <p:nvPr/>
        </p:nvSpPr>
        <p:spPr>
          <a:xfrm>
            <a:off x="2769750" y="1803200"/>
            <a:ext cx="36045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Boost Converter (+5.0V)</a:t>
            </a:r>
            <a:endParaRPr b="1" sz="1800"/>
          </a:p>
        </p:txBody>
      </p:sp>
      <p:sp>
        <p:nvSpPr>
          <p:cNvPr id="159" name="Google Shape;159;g1f9338af2bc_0_40"/>
          <p:cNvSpPr txBox="1"/>
          <p:nvPr/>
        </p:nvSpPr>
        <p:spPr>
          <a:xfrm>
            <a:off x="5348100" y="6218925"/>
            <a:ext cx="36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Expected Current Load of 25mA for LCD</a:t>
            </a:r>
            <a:endParaRPr/>
          </a:p>
        </p:txBody>
      </p:sp>
      <p:sp>
        <p:nvSpPr>
          <p:cNvPr id="160" name="Google Shape;160;g1f9338af2bc_0_40"/>
          <p:cNvSpPr txBox="1"/>
          <p:nvPr/>
        </p:nvSpPr>
        <p:spPr>
          <a:xfrm>
            <a:off x="5348100" y="5914125"/>
            <a:ext cx="36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Li-ion Battery Voltage Range: 2.4V - 4.28V</a:t>
            </a:r>
            <a:endParaRPr/>
          </a:p>
        </p:txBody>
      </p:sp>
      <p:sp>
        <p:nvSpPr>
          <p:cNvPr id="161" name="Google Shape;161;g1f9338af2bc_0_40"/>
          <p:cNvSpPr txBox="1"/>
          <p:nvPr/>
        </p:nvSpPr>
        <p:spPr>
          <a:xfrm>
            <a:off x="531297" y="3198150"/>
            <a:ext cx="239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pic>
        <p:nvPicPr>
          <p:cNvPr id="162" name="Google Shape;162;g1f9338af2bc_0_40"/>
          <p:cNvPicPr preferRelativeResize="0"/>
          <p:nvPr/>
        </p:nvPicPr>
        <p:blipFill>
          <a:blip r:embed="rId3">
            <a:alphaModFix/>
          </a:blip>
          <a:stretch>
            <a:fillRect/>
          </a:stretch>
        </p:blipFill>
        <p:spPr>
          <a:xfrm>
            <a:off x="206275" y="3445600"/>
            <a:ext cx="3043451" cy="1584143"/>
          </a:xfrm>
          <a:prstGeom prst="rect">
            <a:avLst/>
          </a:prstGeom>
          <a:noFill/>
          <a:ln>
            <a:noFill/>
          </a:ln>
        </p:spPr>
      </p:pic>
      <p:pic>
        <p:nvPicPr>
          <p:cNvPr id="163" name="Google Shape;163;g1f9338af2bc_0_40" title="Chart"/>
          <p:cNvPicPr preferRelativeResize="0"/>
          <p:nvPr/>
        </p:nvPicPr>
        <p:blipFill>
          <a:blip r:embed="rId4">
            <a:alphaModFix/>
          </a:blip>
          <a:stretch>
            <a:fillRect/>
          </a:stretch>
        </p:blipFill>
        <p:spPr>
          <a:xfrm>
            <a:off x="3402126" y="2417300"/>
            <a:ext cx="5408775" cy="3344426"/>
          </a:xfrm>
          <a:prstGeom prst="rect">
            <a:avLst/>
          </a:prstGeom>
          <a:noFill/>
          <a:ln>
            <a:noFill/>
          </a:ln>
        </p:spPr>
      </p:pic>
      <p:sp>
        <p:nvSpPr>
          <p:cNvPr id="164" name="Google Shape;164;g1f9338af2bc_0_40"/>
          <p:cNvSpPr txBox="1"/>
          <p:nvPr/>
        </p:nvSpPr>
        <p:spPr>
          <a:xfrm>
            <a:off x="-476850" y="1403000"/>
            <a:ext cx="2934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US">
                <a:solidFill>
                  <a:srgbClr val="5E5E5E"/>
                </a:solidFill>
              </a:rPr>
              <a:t>Antonio Cardona</a:t>
            </a:r>
            <a:endParaRPr b="0" i="0" sz="1400" u="none" cap="none" strike="noStrike">
              <a:solidFill>
                <a:srgbClr val="5E5E5E"/>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1f9338af2bc_0_13"/>
          <p:cNvSpPr txBox="1"/>
          <p:nvPr/>
        </p:nvSpPr>
        <p:spPr>
          <a:xfrm>
            <a:off x="531300" y="822625"/>
            <a:ext cx="8081400" cy="8037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3200"/>
              <a:buFont typeface="Arial"/>
              <a:buNone/>
            </a:pPr>
            <a:r>
              <a:rPr b="1" lang="en-US" sz="3200"/>
              <a:t>Load Regulation Test</a:t>
            </a:r>
            <a:endParaRPr b="1" i="0" sz="2980" u="none" cap="none" strike="noStrike">
              <a:solidFill>
                <a:srgbClr val="000000"/>
              </a:solidFill>
              <a:latin typeface="Arial"/>
              <a:ea typeface="Arial"/>
              <a:cs typeface="Arial"/>
              <a:sym typeface="Arial"/>
            </a:endParaRPr>
          </a:p>
        </p:txBody>
      </p:sp>
      <p:sp>
        <p:nvSpPr>
          <p:cNvPr id="170" name="Google Shape;170;g1f9338af2bc_0_13"/>
          <p:cNvSpPr txBox="1"/>
          <p:nvPr/>
        </p:nvSpPr>
        <p:spPr>
          <a:xfrm>
            <a:off x="6129300" y="39950"/>
            <a:ext cx="2934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E9E9E"/>
                </a:solidFill>
                <a:latin typeface="Arial"/>
                <a:ea typeface="Arial"/>
                <a:cs typeface="Arial"/>
                <a:sym typeface="Arial"/>
              </a:rPr>
              <a:t>Graphic Analog Portable Equalizer</a:t>
            </a:r>
            <a:endParaRPr b="0" i="0" sz="1400" u="none" cap="none" strike="noStrike">
              <a:solidFill>
                <a:srgbClr val="9E9E9E"/>
              </a:solidFill>
              <a:latin typeface="Arial"/>
              <a:ea typeface="Arial"/>
              <a:cs typeface="Arial"/>
              <a:sym typeface="Arial"/>
            </a:endParaRPr>
          </a:p>
        </p:txBody>
      </p:sp>
      <p:sp>
        <p:nvSpPr>
          <p:cNvPr id="171" name="Google Shape;171;g1f9338af2bc_0_13"/>
          <p:cNvSpPr txBox="1"/>
          <p:nvPr/>
        </p:nvSpPr>
        <p:spPr>
          <a:xfrm>
            <a:off x="2769750" y="1803200"/>
            <a:ext cx="36045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Buck-Boost Converter (+3.30V)</a:t>
            </a:r>
            <a:endParaRPr b="1" sz="1800"/>
          </a:p>
        </p:txBody>
      </p:sp>
      <p:sp>
        <p:nvSpPr>
          <p:cNvPr id="172" name="Google Shape;172;g1f9338af2bc_0_13"/>
          <p:cNvSpPr txBox="1"/>
          <p:nvPr/>
        </p:nvSpPr>
        <p:spPr>
          <a:xfrm>
            <a:off x="5348100" y="6218925"/>
            <a:ext cx="379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Expected Current Load of 500mA for ESP32</a:t>
            </a:r>
            <a:endParaRPr/>
          </a:p>
        </p:txBody>
      </p:sp>
      <p:sp>
        <p:nvSpPr>
          <p:cNvPr id="173" name="Google Shape;173;g1f9338af2bc_0_13"/>
          <p:cNvSpPr txBox="1"/>
          <p:nvPr/>
        </p:nvSpPr>
        <p:spPr>
          <a:xfrm>
            <a:off x="531297" y="3198150"/>
            <a:ext cx="239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pic>
        <p:nvPicPr>
          <p:cNvPr id="174" name="Google Shape;174;g1f9338af2bc_0_13"/>
          <p:cNvPicPr preferRelativeResize="0"/>
          <p:nvPr/>
        </p:nvPicPr>
        <p:blipFill rotWithShape="1">
          <a:blip r:embed="rId3">
            <a:alphaModFix/>
          </a:blip>
          <a:srcRect b="1990" l="0" r="0" t="6684"/>
          <a:stretch/>
        </p:blipFill>
        <p:spPr>
          <a:xfrm>
            <a:off x="685175" y="2929525"/>
            <a:ext cx="2085651" cy="2642250"/>
          </a:xfrm>
          <a:prstGeom prst="rect">
            <a:avLst/>
          </a:prstGeom>
          <a:noFill/>
          <a:ln>
            <a:noFill/>
          </a:ln>
        </p:spPr>
      </p:pic>
      <p:pic>
        <p:nvPicPr>
          <p:cNvPr id="175" name="Google Shape;175;g1f9338af2bc_0_13" title="Chart"/>
          <p:cNvPicPr preferRelativeResize="0"/>
          <p:nvPr/>
        </p:nvPicPr>
        <p:blipFill>
          <a:blip r:embed="rId4">
            <a:alphaModFix/>
          </a:blip>
          <a:stretch>
            <a:fillRect/>
          </a:stretch>
        </p:blipFill>
        <p:spPr>
          <a:xfrm>
            <a:off x="3077097" y="2417300"/>
            <a:ext cx="5901711" cy="3649225"/>
          </a:xfrm>
          <a:prstGeom prst="rect">
            <a:avLst/>
          </a:prstGeom>
          <a:noFill/>
          <a:ln>
            <a:noFill/>
          </a:ln>
        </p:spPr>
      </p:pic>
      <p:sp>
        <p:nvSpPr>
          <p:cNvPr id="176" name="Google Shape;176;g1f9338af2bc_0_13"/>
          <p:cNvSpPr txBox="1"/>
          <p:nvPr/>
        </p:nvSpPr>
        <p:spPr>
          <a:xfrm>
            <a:off x="-476850" y="1403000"/>
            <a:ext cx="2934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US">
                <a:solidFill>
                  <a:srgbClr val="5E5E5E"/>
                </a:solidFill>
              </a:rPr>
              <a:t>Antonio Cardona</a:t>
            </a:r>
            <a:endParaRPr b="0" i="0" sz="1400" u="none" cap="none" strike="noStrike">
              <a:solidFill>
                <a:srgbClr val="5E5E5E"/>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Brian Gardner</dc:creator>
</cp:coreProperties>
</file>